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17"/>
    </p:embeddedFont>
    <p:embeddedFont>
      <p:font typeface="OPPOSans-B" panose="02010601030101010101" pitchFamily="2" charset="-122"/>
      <p:regular r:id="rId18"/>
    </p:embeddedFont>
    <p:embeddedFont>
      <p:font typeface="OPPOSans-M" panose="02010601030101010101" pitchFamily="2" charset="-122"/>
      <p:regular r:id="rId19"/>
    </p:embeddedFont>
    <p:embeddedFont>
      <p:font typeface="OPPOSans-R" panose="02010601030101010101" pitchFamily="2" charset="-122"/>
      <p:regular r:id="rId20"/>
    </p:embeddedFont>
    <p:embeddedFont>
      <p:font typeface="OPPOSans-L" panose="02010601030101010101" pitchFamily="2" charset="-122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  <Relationship Id="rId17" Target="fonts/font1.fntdata" Type="http://schemas.openxmlformats.org/officeDocument/2006/relationships/font"/>  <Relationship Id="rId18" Target="fonts/font2.fntdata" Type="http://schemas.openxmlformats.org/officeDocument/2006/relationships/font"/>  <Relationship Id="rId19" Target="fonts/font3.fntdata" Type="http://schemas.openxmlformats.org/officeDocument/2006/relationships/font"/>  <Relationship Id="rId20" Target="fonts/font4.fntdata" Type="http://schemas.openxmlformats.org/officeDocument/2006/relationships/font"/>  <Relationship Id="rId21" Target="fonts/font5.fntdata" Type="http://schemas.openxmlformats.org/officeDocument/2006/relationships/font"/>  <Relationship Id="rId22" Target="presProps.xml" Type="http://schemas.openxmlformats.org/officeDocument/2006/relationships/presProps"/>  <Relationship Id="rId23" Target="viewProps.xml" Type="http://schemas.openxmlformats.org/officeDocument/2006/relationships/viewProps"/>  <Relationship Id="rId24" Target="theme/theme1.xml" Type="http://schemas.openxmlformats.org/officeDocument/2006/relationships/theme"/>  <Relationship Id="rId25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23.png"/><Relationship Id="rId103" Type="http://schemas.openxmlformats.org/officeDocument/2006/relationships/image" Target="../media/image24.png"/><Relationship Id="rId109" Type="http://schemas.openxmlformats.org/officeDocument/2006/relationships/image" Target="../media/image25.png"/><Relationship Id="rId1010" Type="http://schemas.openxmlformats.org/officeDocument/2006/relationships/image" Target="../media/image26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8.png"/><Relationship Id="rId1002" Type="http://schemas.openxmlformats.org/officeDocument/2006/relationships/image" Target="../media/image9.png"/><Relationship Id="rId1003" Type="http://schemas.openxmlformats.org/officeDocument/2006/relationships/image" Target="../media/image10.png"/><Relationship Id="rId1004" Type="http://schemas.openxmlformats.org/officeDocument/2006/relationships/image" Target="../media/image12.png"/><Relationship Id="rId1009" Type="http://schemas.openxmlformats.org/officeDocument/2006/relationships/image" Target="../media/image11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44.png"/><Relationship Id="rId1103" Type="http://schemas.openxmlformats.org/officeDocument/2006/relationships/image" Target="../media/image43.png"/><Relationship Id="rId1104" Type="http://schemas.openxmlformats.org/officeDocument/2006/relationships/image" Target="../media/image45.png"/><Relationship Id="rId1106" Type="http://schemas.openxmlformats.org/officeDocument/2006/relationships/image" Target="../media/image46.png"/><Relationship Id="rId1109" Type="http://schemas.openxmlformats.org/officeDocument/2006/relationships/image" Target="../media/image61.png"/><Relationship Id="rId11010" Type="http://schemas.openxmlformats.org/officeDocument/2006/relationships/image" Target="../media/image45.png"/><Relationship Id="rId11012" Type="http://schemas.openxmlformats.org/officeDocument/2006/relationships/image" Target="../media/image46.png"/><Relationship Id="rId11015" Type="http://schemas.openxmlformats.org/officeDocument/2006/relationships/image" Target="../media/image47.png"/><Relationship Id="rId11016" Type="http://schemas.openxmlformats.org/officeDocument/2006/relationships/image" Target="../media/image45.png"/><Relationship Id="rId11018" Type="http://schemas.openxmlformats.org/officeDocument/2006/relationships/image" Target="../media/image46.png"/><Relationship Id="rId11021" Type="http://schemas.openxmlformats.org/officeDocument/2006/relationships/image" Target="../media/image62.png"/><Relationship Id="rId11022" Type="http://schemas.openxmlformats.org/officeDocument/2006/relationships/image" Target="../media/image63.png"/><Relationship Id="rId11023" Type="http://schemas.openxmlformats.org/officeDocument/2006/relationships/image" Target="../media/image59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49.png"/><Relationship Id="rId1202" Type="http://schemas.openxmlformats.org/officeDocument/2006/relationships/image" Target="../media/image3.png"/><Relationship Id="rId1203" Type="http://schemas.openxmlformats.org/officeDocument/2006/relationships/image" Target="../media/image48.png"/><Relationship Id="rId1207" Type="http://schemas.openxmlformats.org/officeDocument/2006/relationships/image" Target="../media/image50.png"/><Relationship Id="rId1208" Type="http://schemas.openxmlformats.org/officeDocument/2006/relationships/image" Target="../media/image52.png"/><Relationship Id="rId12012" Type="http://schemas.openxmlformats.org/officeDocument/2006/relationships/image" Target="../media/image51.png"/><Relationship Id="rId12013" Type="http://schemas.openxmlformats.org/officeDocument/2006/relationships/image" Target="../media/image57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8.png"/><Relationship Id="rId1302" Type="http://schemas.openxmlformats.org/officeDocument/2006/relationships/image" Target="../media/image9.png"/><Relationship Id="rId1303" Type="http://schemas.openxmlformats.org/officeDocument/2006/relationships/image" Target="../media/image10.png"/><Relationship Id="rId1304" Type="http://schemas.openxmlformats.org/officeDocument/2006/relationships/image" Target="../media/image12.png"/><Relationship Id="rId1309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4.png"/><Relationship Id="rId1403" Type="http://schemas.openxmlformats.org/officeDocument/2006/relationships/image" Target="../media/image53.png"/><Relationship Id="rId1407" Type="http://schemas.openxmlformats.org/officeDocument/2006/relationships/image" Target="../media/image54.png"/><Relationship Id="rId14011" Type="http://schemas.openxmlformats.org/officeDocument/2006/relationships/image" Target="../media/image65.png"/><Relationship Id="rId14015" Type="http://schemas.openxmlformats.org/officeDocument/2006/relationships/image" Target="../media/image55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64.png"/><Relationship Id="rId1502" Type="http://schemas.openxmlformats.org/officeDocument/2006/relationships/image" Target="../media/image56.png"/><Relationship Id="rId1503" Type="http://schemas.openxmlformats.org/officeDocument/2006/relationships/image" Target="../media/image60.png"/><Relationship Id="rId1508" Type="http://schemas.openxmlformats.org/officeDocument/2006/relationships/image" Target="../media/image5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2.png"/><Relationship Id="rId202" Type="http://schemas.openxmlformats.org/officeDocument/2006/relationships/image" Target="../media/image5.png"/><Relationship Id="rId206" Type="http://schemas.openxmlformats.org/officeDocument/2006/relationships/image" Target="../media/image6.png"/><Relationship Id="rId207" Type="http://schemas.openxmlformats.org/officeDocument/2006/relationships/image" Target="../media/image7.png"/><Relationship Id="rId2010" Type="http://schemas.openxmlformats.org/officeDocument/2006/relationships/image" Target="../media/image6.png"/><Relationship Id="rId2011" Type="http://schemas.openxmlformats.org/officeDocument/2006/relationships/image" Target="../media/image7.png"/><Relationship Id="rId2014" Type="http://schemas.openxmlformats.org/officeDocument/2006/relationships/image" Target="../media/image6.png"/><Relationship Id="rId2015" Type="http://schemas.openxmlformats.org/officeDocument/2006/relationships/image" Target="../media/image7.png"/><Relationship Id="rId2018" Type="http://schemas.openxmlformats.org/officeDocument/2006/relationships/image" Target="../media/image6.png"/><Relationship Id="rId2019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8.png"/><Relationship Id="rId302" Type="http://schemas.openxmlformats.org/officeDocument/2006/relationships/image" Target="../media/image9.png"/><Relationship Id="rId303" Type="http://schemas.openxmlformats.org/officeDocument/2006/relationships/image" Target="../media/image10.png"/><Relationship Id="rId304" Type="http://schemas.openxmlformats.org/officeDocument/2006/relationships/image" Target="../media/image12.png"/><Relationship Id="rId309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3.png"/><Relationship Id="rId403" Type="http://schemas.openxmlformats.org/officeDocument/2006/relationships/image" Target="../media/image14.png"/><Relationship Id="rId404" Type="http://schemas.openxmlformats.org/officeDocument/2006/relationships/image" Target="../media/image15.png"/><Relationship Id="rId4010" Type="http://schemas.openxmlformats.org/officeDocument/2006/relationships/image" Target="../media/image16.png"/><Relationship Id="rId4014" Type="http://schemas.openxmlformats.org/officeDocument/2006/relationships/image" Target="../media/image16.png"/><Relationship Id="rId4018" Type="http://schemas.openxmlformats.org/officeDocument/2006/relationships/image" Target="../media/image16.png"/><Relationship Id="rId4022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3" Type="http://schemas.openxmlformats.org/officeDocument/2006/relationships/image" Target="../media/image17.png"/><Relationship Id="rId506" Type="http://schemas.openxmlformats.org/officeDocument/2006/relationships/image" Target="../media/image17.png"/><Relationship Id="rId509" Type="http://schemas.openxmlformats.org/officeDocument/2006/relationships/image" Target="../media/image17.png"/><Relationship Id="rId5011" Type="http://schemas.openxmlformats.org/officeDocument/2006/relationships/image" Target="../media/image18.png"/><Relationship Id="rId5012" Type="http://schemas.openxmlformats.org/officeDocument/2006/relationships/image" Target="../media/image19.png"/><Relationship Id="rId5014" Type="http://schemas.openxmlformats.org/officeDocument/2006/relationships/image" Target="../media/image17.png"/><Relationship Id="rId5017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0.png"/><Relationship Id="rId605" Type="http://schemas.openxmlformats.org/officeDocument/2006/relationships/image" Target="../media/image21.png"/><Relationship Id="rId606" Type="http://schemas.openxmlformats.org/officeDocument/2006/relationships/image" Target="../media/image22.png"/><Relationship Id="rId609" Type="http://schemas.openxmlformats.org/officeDocument/2006/relationships/image" Target="../media/image21.png"/><Relationship Id="rId6010" Type="http://schemas.openxmlformats.org/officeDocument/2006/relationships/image" Target="../media/image27.png"/><Relationship Id="rId6013" Type="http://schemas.openxmlformats.org/officeDocument/2006/relationships/image" Target="../media/image21.png"/><Relationship Id="rId6014" Type="http://schemas.openxmlformats.org/officeDocument/2006/relationships/image" Target="../media/image2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8.png"/><Relationship Id="rId702" Type="http://schemas.openxmlformats.org/officeDocument/2006/relationships/image" Target="../media/image9.png"/><Relationship Id="rId703" Type="http://schemas.openxmlformats.org/officeDocument/2006/relationships/image" Target="../media/image10.png"/><Relationship Id="rId704" Type="http://schemas.openxmlformats.org/officeDocument/2006/relationships/image" Target="../media/image12.png"/><Relationship Id="rId709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3" Type="http://schemas.openxmlformats.org/officeDocument/2006/relationships/image" Target="../media/image66.png"/><Relationship Id="rId804" Type="http://schemas.openxmlformats.org/officeDocument/2006/relationships/image" Target="../media/image29.png"/><Relationship Id="rId805" Type="http://schemas.openxmlformats.org/officeDocument/2006/relationships/image" Target="../media/image33.png"/><Relationship Id="rId809" Type="http://schemas.openxmlformats.org/officeDocument/2006/relationships/image" Target="../media/image29.png"/><Relationship Id="rId8010" Type="http://schemas.openxmlformats.org/officeDocument/2006/relationships/image" Target="../media/image32.png"/><Relationship Id="rId8015" Type="http://schemas.openxmlformats.org/officeDocument/2006/relationships/image" Target="../media/image30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1.png"/><Relationship Id="rId906" Type="http://schemas.openxmlformats.org/officeDocument/2006/relationships/image" Target="../media/image34.png"/><Relationship Id="rId907" Type="http://schemas.openxmlformats.org/officeDocument/2006/relationships/image" Target="../media/image37.png"/><Relationship Id="rId9011" Type="http://schemas.openxmlformats.org/officeDocument/2006/relationships/image" Target="../media/image36.png"/><Relationship Id="rId9013" Type="http://schemas.openxmlformats.org/officeDocument/2006/relationships/image" Target="../media/image35.png"/><Relationship Id="rId9014" Type="http://schemas.openxmlformats.org/officeDocument/2006/relationships/image" Target="../media/image41.png"/><Relationship Id="rId9018" Type="http://schemas.openxmlformats.org/officeDocument/2006/relationships/image" Target="../media/image39.png"/><Relationship Id="rId9020" Type="http://schemas.openxmlformats.org/officeDocument/2006/relationships/image" Target="../media/image42.png"/><Relationship Id="rId9021" Type="http://schemas.openxmlformats.org/officeDocument/2006/relationships/image" Target="../media/image38.png"/><Relationship Id="rId902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2032000" y="2730500"/>
            <a:ext cx="12636500" cy="43942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2032000" y="7023100"/>
            <a:ext cx="11417300" cy="21971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4566900" y="2730500"/>
            <a:ext cx="2489200" cy="252730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2578100" y="3200400"/>
            <a:ext cx="12816504" cy="330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77500"/>
              </a:lnSpc>
            </a:pPr>
            <a:r>
              <a:rPr sz="14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WORK</a:t>
            </a:r>
            <a:endParaRPr lang="zh-CN" altLang="en-US" sz="14000"/>
          </a:p>
          <a:p>
            <a:pPr algn="l">
              <a:lnSpc>
                <a:spcPct val="77500"/>
              </a:lnSpc>
            </a:pPr>
            <a:r>
              <a:rPr sz="14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SUMMARY 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2578100" y="7265885"/>
            <a:ext cx="12242800" cy="1574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1" spc="9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会展策划工作计划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14809873" y="3079750"/>
            <a:ext cx="2003253" cy="166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73333"/>
              </a:lnSpc>
            </a:pPr>
            <a:r>
              <a:rPr sz="7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20</a:t>
            </a:r>
            <a:endParaRPr lang="zh-CN" altLang="en-US" sz="7500"/>
          </a:p>
          <a:p>
            <a:pPr algn="ctr">
              <a:lnSpc>
                <a:spcPct val="73333"/>
              </a:lnSpc>
            </a:pPr>
            <a:r>
              <a:rPr sz="7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20</a:t>
            </a:r>
            <a:endParaRPr lang="zh-CN" altLang="en-US"/>
          </a:p>
        </p:txBody>
      </p:sp>
      <p:sp>
        <p:nvSpPr>
          <p:cNvPr id="107" name="Object 107"/>
          <p:cNvSpPr txBox="1"/>
          <p:nvPr/>
        </p:nvSpPr>
        <p:spPr>
          <a:xfrm>
            <a:off x="1968500" y="11993507"/>
            <a:ext cx="9537700" cy="444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spc="50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WORK PLAN OF EXHIBITION PLANNING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 rot="5400000">
            <a:off x="19557494" y="5775344"/>
            <a:ext cx="6877088" cy="317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WWW.GAODING.COM</a:t>
            </a:r>
            <a:endParaRPr lang="zh-CN" altLang="en-US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17348200" y="6235700"/>
            <a:ext cx="4660900" cy="74930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-25400" y="-12700"/>
            <a:ext cx="52324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4038600" y="4102100"/>
            <a:ext cx="5549900" cy="49022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9461500" y="4102100"/>
            <a:ext cx="10871200" cy="33528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9461500" y="7340600"/>
            <a:ext cx="10871200" cy="16637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-12700" y="2184400"/>
            <a:ext cx="3238500" cy="2603500"/>
          </a:xfrm>
          <a:prstGeom prst="rect">
            <a:avLst/>
          </a:prstGeom>
        </p:spPr>
      </p:pic>
      <p:sp>
        <p:nvSpPr>
          <p:cNvPr id="1005" name="Object 1005"/>
          <p:cNvSpPr txBox="1"/>
          <p:nvPr/>
        </p:nvSpPr>
        <p:spPr>
          <a:xfrm>
            <a:off x="2383121" y="3867150"/>
            <a:ext cx="7081428" cy="521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0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006" name="Object 1006"/>
          <p:cNvSpPr txBox="1"/>
          <p:nvPr/>
        </p:nvSpPr>
        <p:spPr>
          <a:xfrm>
            <a:off x="9563100" y="4394200"/>
            <a:ext cx="10668000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15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工作收获</a:t>
            </a:r>
            <a:endParaRPr lang="zh-CN" altLang="en-US"/>
          </a:p>
        </p:txBody>
      </p:sp>
      <p:sp>
        <p:nvSpPr>
          <p:cNvPr id="1007" name="Object 1007"/>
          <p:cNvSpPr txBox="1"/>
          <p:nvPr/>
        </p:nvSpPr>
        <p:spPr>
          <a:xfrm>
            <a:off x="9563100" y="7486650"/>
            <a:ext cx="106680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WORK HARVEST</a:t>
            </a:r>
            <a:endParaRPr lang="zh-CN" altLang="en-US"/>
          </a:p>
        </p:txBody>
      </p:sp>
      <p:sp>
        <p:nvSpPr>
          <p:cNvPr id="1008" name="Object 1008"/>
          <p:cNvSpPr txBox="1"/>
          <p:nvPr/>
        </p:nvSpPr>
        <p:spPr>
          <a:xfrm>
            <a:off x="7882707" y="11938000"/>
            <a:ext cx="8618585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1009" name="image 1009"/>
          <p:cNvPicPr>
            <a:picLocks noChangeAspect="1"/>
          </p:cNvPicPr>
          <p:nvPr/>
        </p:nvPicPr>
        <p:blipFill>
          <a:blip r:embed="rId1009">
                </a:blip>
          <a:srcRect/>
          <a:stretch>
            <a:fillRect/>
          </a:stretch>
        </p:blipFill>
        <p:spPr>
          <a:xfrm rot="0" flipV="0" flipH="0">
            <a:off x="22034500" y="6756400"/>
            <a:ext cx="23749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21348700" y="2070100"/>
            <a:ext cx="3060700" cy="4483100"/>
          </a:xfrm>
          <a:prstGeom prst="rect">
            <a:avLst/>
          </a:prstGeom>
        </p:spPr>
      </p:pic>
      <p:sp>
        <p:nvSpPr>
          <p:cNvPr id="1102" name="Object 1102"/>
          <p:cNvSpPr txBox="1"/>
          <p:nvPr/>
        </p:nvSpPr>
        <p:spPr>
          <a:xfrm>
            <a:off x="4483100" y="12082407"/>
            <a:ext cx="10679483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dirty="0" smtClean="0" lang="zh-CN">
                <a:solidFill>
                  <a:srgbClr val="3C46A6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4559300" y="4902200"/>
            <a:ext cx="5727700" cy="61341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4419600" y="6946900"/>
            <a:ext cx="5994400" cy="914400"/>
          </a:xfrm>
          <a:prstGeom prst="rect">
            <a:avLst/>
          </a:prstGeom>
        </p:spPr>
      </p:pic>
      <p:sp>
        <p:nvSpPr>
          <p:cNvPr id="1105" name="Object 1105"/>
          <p:cNvSpPr txBox="1"/>
          <p:nvPr/>
        </p:nvSpPr>
        <p:spPr>
          <a:xfrm>
            <a:off x="4800600" y="4844752"/>
            <a:ext cx="35814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9664700" y="5410200"/>
            <a:ext cx="279400" cy="279400"/>
          </a:xfrm>
          <a:prstGeom prst="rect">
            <a:avLst/>
          </a:prstGeom>
        </p:spPr>
      </p:pic>
      <p:sp>
        <p:nvSpPr>
          <p:cNvPr id="1107" name="Object 1107"/>
          <p:cNvSpPr txBox="1"/>
          <p:nvPr/>
        </p:nvSpPr>
        <p:spPr>
          <a:xfrm>
            <a:off x="4800600" y="7044791"/>
            <a:ext cx="501649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确定重点</a:t>
            </a:r>
            <a:endParaRPr lang="zh-CN" altLang="en-US"/>
          </a:p>
        </p:txBody>
      </p:sp>
      <p:sp>
        <p:nvSpPr>
          <p:cNvPr id="1108" name="Object 1108"/>
          <p:cNvSpPr txBox="1"/>
          <p:nvPr/>
        </p:nvSpPr>
        <p:spPr>
          <a:xfrm>
            <a:off x="4800600" y="8149211"/>
            <a:ext cx="53721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来自领导举办展会的目的，以及能够实现目的的方式、实现目的后的效果等等</a:t>
            </a:r>
            <a:endParaRPr lang="zh-CN" altLang="en-US"/>
          </a:p>
        </p:txBody>
      </p:sp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1099800" y="4902200"/>
            <a:ext cx="5727700" cy="6134100"/>
          </a:xfrm>
          <a:prstGeom prst="rect">
            <a:avLst/>
          </a:prstGeom>
        </p:spPr>
      </p:pic>
      <p:pic>
        <p:nvPicPr>
          <p:cNvPr id="11010" name="image 11010"/>
          <p:cNvPicPr>
            <a:picLocks noChangeAspect="1"/>
          </p:cNvPicPr>
          <p:nvPr/>
        </p:nvPicPr>
        <p:blipFill>
          <a:blip r:embed="rId11010">
                </a:blip>
          <a:srcRect/>
          <a:stretch>
            <a:fillRect/>
          </a:stretch>
        </p:blipFill>
        <p:spPr>
          <a:xfrm rot="0" flipV="0" flipH="0">
            <a:off x="10960100" y="6946900"/>
            <a:ext cx="5994400" cy="914400"/>
          </a:xfrm>
          <a:prstGeom prst="rect">
            <a:avLst/>
          </a:prstGeom>
        </p:spPr>
      </p:pic>
      <p:sp>
        <p:nvSpPr>
          <p:cNvPr id="11011" name="Object 11011"/>
          <p:cNvSpPr txBox="1"/>
          <p:nvPr/>
        </p:nvSpPr>
        <p:spPr>
          <a:xfrm>
            <a:off x="11353800" y="4844752"/>
            <a:ext cx="35814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pic>
        <p:nvPicPr>
          <p:cNvPr id="11012" name="image 11012"/>
          <p:cNvPicPr>
            <a:picLocks noChangeAspect="1"/>
          </p:cNvPicPr>
          <p:nvPr/>
        </p:nvPicPr>
        <p:blipFill>
          <a:blip r:embed="rId11012">
                </a:blip>
          <a:srcRect/>
          <a:stretch>
            <a:fillRect/>
          </a:stretch>
        </p:blipFill>
        <p:spPr>
          <a:xfrm rot="0" flipV="0" flipH="0">
            <a:off x="16205200" y="5410200"/>
            <a:ext cx="279400" cy="279400"/>
          </a:xfrm>
          <a:prstGeom prst="rect">
            <a:avLst/>
          </a:prstGeom>
        </p:spPr>
      </p:pic>
      <p:sp>
        <p:nvSpPr>
          <p:cNvPr id="11013" name="Object 11013"/>
          <p:cNvSpPr txBox="1"/>
          <p:nvPr/>
        </p:nvSpPr>
        <p:spPr>
          <a:xfrm>
            <a:off x="11353800" y="7041679"/>
            <a:ext cx="52832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工作人员理解重点</a:t>
            </a:r>
            <a:endParaRPr lang="zh-CN" altLang="en-US"/>
          </a:p>
        </p:txBody>
      </p:sp>
      <p:sp>
        <p:nvSpPr>
          <p:cNvPr id="11014" name="Object 11014"/>
          <p:cNvSpPr txBox="1"/>
          <p:nvPr/>
        </p:nvSpPr>
        <p:spPr>
          <a:xfrm>
            <a:off x="11353800" y="8149211"/>
            <a:ext cx="53721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每个工作人员，从设计、策划到执行都要彻底理解重点，这样能够减少沟通成本</a:t>
            </a:r>
            <a:endParaRPr lang="zh-CN" altLang="en-US"/>
          </a:p>
        </p:txBody>
      </p:sp>
      <p:pic>
        <p:nvPicPr>
          <p:cNvPr id="11015" name="image 11015"/>
          <p:cNvPicPr>
            <a:picLocks noChangeAspect="1"/>
          </p:cNvPicPr>
          <p:nvPr/>
        </p:nvPicPr>
        <p:blipFill>
          <a:blip r:embed="rId11015">
                </a:blip>
          <a:srcRect/>
          <a:stretch>
            <a:fillRect/>
          </a:stretch>
        </p:blipFill>
        <p:spPr>
          <a:xfrm rot="0" flipV="0" flipH="0">
            <a:off x="17640300" y="4902200"/>
            <a:ext cx="5727700" cy="6134100"/>
          </a:xfrm>
          <a:prstGeom prst="rect">
            <a:avLst/>
          </a:prstGeom>
        </p:spPr>
      </p:pic>
      <p:pic>
        <p:nvPicPr>
          <p:cNvPr id="11016" name="image 11016"/>
          <p:cNvPicPr>
            <a:picLocks noChangeAspect="1"/>
          </p:cNvPicPr>
          <p:nvPr/>
        </p:nvPicPr>
        <p:blipFill>
          <a:blip r:embed="rId11016">
                </a:blip>
          <a:srcRect/>
          <a:stretch>
            <a:fillRect/>
          </a:stretch>
        </p:blipFill>
        <p:spPr>
          <a:xfrm rot="0" flipV="0" flipH="0">
            <a:off x="17500600" y="6946900"/>
            <a:ext cx="5994400" cy="914400"/>
          </a:xfrm>
          <a:prstGeom prst="rect">
            <a:avLst/>
          </a:prstGeom>
        </p:spPr>
      </p:pic>
      <p:sp>
        <p:nvSpPr>
          <p:cNvPr id="11017" name="Object 11017"/>
          <p:cNvSpPr txBox="1"/>
          <p:nvPr/>
        </p:nvSpPr>
        <p:spPr>
          <a:xfrm>
            <a:off x="17881600" y="4844752"/>
            <a:ext cx="35814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pic>
        <p:nvPicPr>
          <p:cNvPr id="11018" name="image 11018"/>
          <p:cNvPicPr>
            <a:picLocks noChangeAspect="1"/>
          </p:cNvPicPr>
          <p:nvPr/>
        </p:nvPicPr>
        <p:blipFill>
          <a:blip r:embed="rId11018">
                </a:blip>
          <a:srcRect/>
          <a:stretch>
            <a:fillRect/>
          </a:stretch>
        </p:blipFill>
        <p:spPr>
          <a:xfrm rot="0" flipV="0" flipH="0">
            <a:off x="22745700" y="5410200"/>
            <a:ext cx="279400" cy="279400"/>
          </a:xfrm>
          <a:prstGeom prst="rect">
            <a:avLst/>
          </a:prstGeom>
        </p:spPr>
      </p:pic>
      <p:sp>
        <p:nvSpPr>
          <p:cNvPr id="11019" name="Object 11019"/>
          <p:cNvSpPr txBox="1"/>
          <p:nvPr/>
        </p:nvSpPr>
        <p:spPr>
          <a:xfrm>
            <a:off x="17881600" y="7047458"/>
            <a:ext cx="50165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将重点落地</a:t>
            </a:r>
            <a:endParaRPr lang="zh-CN" altLang="en-US"/>
          </a:p>
        </p:txBody>
      </p:sp>
      <p:sp>
        <p:nvSpPr>
          <p:cNvPr id="11020" name="Object 11020"/>
          <p:cNvSpPr txBox="1"/>
          <p:nvPr/>
        </p:nvSpPr>
        <p:spPr>
          <a:xfrm>
            <a:off x="17881600" y="8149211"/>
            <a:ext cx="53721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在展示中，要围绕重点主题，落地为展板、PPT、宣传册、视频，总之，要尽一切可能去展现内容</a:t>
            </a:r>
            <a:endParaRPr lang="zh-CN" altLang="en-US"/>
          </a:p>
        </p:txBody>
      </p:sp>
      <p:pic>
        <p:nvPicPr>
          <p:cNvPr id="11021" name="image 11021"/>
          <p:cNvPicPr>
            <a:picLocks noChangeAspect="1"/>
          </p:cNvPicPr>
          <p:nvPr/>
        </p:nvPicPr>
        <p:blipFill>
          <a:blip r:embed="rId11021">
                </a:blip>
          <a:srcRect/>
          <a:stretch>
            <a:fillRect/>
          </a:stretch>
        </p:blipFill>
        <p:spPr>
          <a:xfrm rot="0" flipV="0" flipH="0">
            <a:off x="-38100" y="-12700"/>
            <a:ext cx="2743200" cy="13741400"/>
          </a:xfrm>
          <a:prstGeom prst="rect">
            <a:avLst/>
          </a:prstGeom>
        </p:spPr>
      </p:pic>
      <p:pic>
        <p:nvPicPr>
          <p:cNvPr id="11022" name="image 11022"/>
          <p:cNvPicPr>
            <a:picLocks noChangeAspect="1"/>
          </p:cNvPicPr>
          <p:nvPr/>
        </p:nvPicPr>
        <p:blipFill>
          <a:blip r:embed="rId11022">
                </a:blip>
          <a:srcRect/>
          <a:stretch>
            <a:fillRect/>
          </a:stretch>
        </p:blipFill>
        <p:spPr>
          <a:xfrm rot="0" flipV="0" flipH="0">
            <a:off x="1422400" y="1143000"/>
            <a:ext cx="9486900" cy="1587500"/>
          </a:xfrm>
          <a:prstGeom prst="rect">
            <a:avLst/>
          </a:prstGeom>
        </p:spPr>
      </p:pic>
      <p:pic>
        <p:nvPicPr>
          <p:cNvPr id="11023" name="image 11023"/>
          <p:cNvPicPr>
            <a:picLocks noChangeAspect="1"/>
          </p:cNvPicPr>
          <p:nvPr/>
        </p:nvPicPr>
        <p:blipFill>
          <a:blip r:embed="rId11023">
                </a:blip>
          <a:srcRect/>
          <a:stretch>
            <a:fillRect/>
          </a:stretch>
        </p:blipFill>
        <p:spPr>
          <a:xfrm rot="0" flipV="0" flipH="0">
            <a:off x="1422400" y="2654300"/>
            <a:ext cx="3695700" cy="1193800"/>
          </a:xfrm>
          <a:prstGeom prst="rect">
            <a:avLst/>
          </a:prstGeom>
        </p:spPr>
      </p:pic>
      <p:sp>
        <p:nvSpPr>
          <p:cNvPr id="11024" name="Object 11024"/>
          <p:cNvSpPr txBox="1"/>
          <p:nvPr/>
        </p:nvSpPr>
        <p:spPr>
          <a:xfrm>
            <a:off x="1892300" y="1261380"/>
            <a:ext cx="9511463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FOCUS AROUND</a:t>
            </a:r>
            <a:endParaRPr lang="zh-CN" altLang="en-US"/>
          </a:p>
        </p:txBody>
      </p:sp>
      <p:sp>
        <p:nvSpPr>
          <p:cNvPr id="11025" name="Object 11025"/>
          <p:cNvSpPr txBox="1"/>
          <p:nvPr/>
        </p:nvSpPr>
        <p:spPr>
          <a:xfrm>
            <a:off x="1905000" y="2731166"/>
            <a:ext cx="3701175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围绕重点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4546600" y="-12700"/>
            <a:ext cx="11760200" cy="137414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0" y="1308100"/>
            <a:ext cx="8420100" cy="110744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9728200" y="1295400"/>
            <a:ext cx="14668500" cy="11087100"/>
          </a:xfrm>
          <a:prstGeom prst="rect">
            <a:avLst/>
          </a:prstGeom>
        </p:spPr>
      </p:pic>
      <p:sp>
        <p:nvSpPr>
          <p:cNvPr id="1204" name="Object 1204"/>
          <p:cNvSpPr txBox="1"/>
          <p:nvPr/>
        </p:nvSpPr>
        <p:spPr>
          <a:xfrm>
            <a:off x="11074400" y="2300089"/>
            <a:ext cx="8623300" cy="180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4961"/>
              </a:lnSpc>
            </a:pPr>
            <a:r>
              <a:rPr sz="7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HIGHLIGHT</a:t>
            </a:r>
            <a:endParaRPr lang="zh-CN" altLang="en-US" sz="7000"/>
          </a:p>
          <a:p>
            <a:pPr algn="l">
              <a:lnSpc>
                <a:spcPct val="84961"/>
              </a:lnSpc>
            </a:pPr>
            <a:r>
              <a:rPr sz="7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KEY POINTS</a:t>
            </a:r>
            <a:endParaRPr lang="zh-CN" altLang="en-US"/>
          </a:p>
        </p:txBody>
      </p:sp>
      <p:sp>
        <p:nvSpPr>
          <p:cNvPr id="1205" name="Object 1205"/>
          <p:cNvSpPr txBox="1"/>
          <p:nvPr/>
        </p:nvSpPr>
        <p:spPr>
          <a:xfrm>
            <a:off x="11074400" y="4420902"/>
            <a:ext cx="882015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针对参展对象，突出重点</a:t>
            </a:r>
            <a:endParaRPr lang="zh-CN" altLang="en-US"/>
          </a:p>
        </p:txBody>
      </p:sp>
      <p:sp>
        <p:nvSpPr>
          <p:cNvPr id="1206" name="Object 1206"/>
          <p:cNvSpPr txBox="1"/>
          <p:nvPr/>
        </p:nvSpPr>
        <p:spPr>
          <a:xfrm>
            <a:off x="11125200" y="5640015"/>
            <a:ext cx="4406899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5000" i="0" b="1" dirty="0" smtClean="0" lang="zh-CN">
                <a:solidFill>
                  <a:srgbClr val="57C0D3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16002000" y="6400800"/>
            <a:ext cx="279400" cy="279400"/>
          </a:xfrm>
          <a:prstGeom prst="rect">
            <a:avLst/>
          </a:prstGeom>
        </p:spPr>
      </p:pic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11201400" y="8153400"/>
            <a:ext cx="5067300" cy="711200"/>
          </a:xfrm>
          <a:prstGeom prst="rect">
            <a:avLst/>
          </a:prstGeom>
        </p:spPr>
      </p:pic>
      <p:sp>
        <p:nvSpPr>
          <p:cNvPr id="1209" name="Object 1209"/>
          <p:cNvSpPr txBox="1"/>
          <p:nvPr/>
        </p:nvSpPr>
        <p:spPr>
          <a:xfrm>
            <a:off x="11125200" y="9226867"/>
            <a:ext cx="52832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如果参展对象主要是领导层级的任务，他们会比较关心关键指标数据、大数据的呈现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11341100" y="8135213"/>
            <a:ext cx="4270375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领导级别</a:t>
            </a:r>
            <a:endParaRPr lang="zh-CN" altLang="en-US"/>
          </a:p>
        </p:txBody>
      </p:sp>
      <p:sp>
        <p:nvSpPr>
          <p:cNvPr id="12011" name="Object 12011"/>
          <p:cNvSpPr txBox="1"/>
          <p:nvPr/>
        </p:nvSpPr>
        <p:spPr>
          <a:xfrm>
            <a:off x="17564100" y="5640015"/>
            <a:ext cx="4406899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5000" i="0" b="1" dirty="0" smtClean="0" lang="zh-CN">
                <a:solidFill>
                  <a:srgbClr val="EA7D7D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pic>
        <p:nvPicPr>
          <p:cNvPr id="12012" name="image 12012"/>
          <p:cNvPicPr>
            <a:picLocks noChangeAspect="1"/>
          </p:cNvPicPr>
          <p:nvPr/>
        </p:nvPicPr>
        <p:blipFill>
          <a:blip r:embed="rId12012">
                </a:blip>
          <a:srcRect/>
          <a:stretch>
            <a:fillRect/>
          </a:stretch>
        </p:blipFill>
        <p:spPr>
          <a:xfrm rot="0" flipV="0" flipH="0">
            <a:off x="22440900" y="6400800"/>
            <a:ext cx="279400" cy="279400"/>
          </a:xfrm>
          <a:prstGeom prst="rect">
            <a:avLst/>
          </a:prstGeom>
        </p:spPr>
      </p:pic>
      <p:pic>
        <p:nvPicPr>
          <p:cNvPr id="12013" name="image 12013"/>
          <p:cNvPicPr>
            <a:picLocks noChangeAspect="1"/>
          </p:cNvPicPr>
          <p:nvPr/>
        </p:nvPicPr>
        <p:blipFill>
          <a:blip r:embed="rId12013">
                </a:blip>
          <a:srcRect/>
          <a:stretch>
            <a:fillRect/>
          </a:stretch>
        </p:blipFill>
        <p:spPr>
          <a:xfrm rot="0" flipV="0" flipH="0">
            <a:off x="17640300" y="8153400"/>
            <a:ext cx="5067300" cy="711200"/>
          </a:xfrm>
          <a:prstGeom prst="rect">
            <a:avLst/>
          </a:prstGeom>
        </p:spPr>
      </p:pic>
      <p:sp>
        <p:nvSpPr>
          <p:cNvPr id="12014" name="Object 12014"/>
          <p:cNvSpPr txBox="1"/>
          <p:nvPr/>
        </p:nvSpPr>
        <p:spPr>
          <a:xfrm>
            <a:off x="17576800" y="9226867"/>
            <a:ext cx="5283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这群人对业务模式、具体产品比较感兴趣，喜欢直观的呈现方式</a:t>
            </a:r>
            <a:endParaRPr lang="zh-CN" altLang="en-US"/>
          </a:p>
        </p:txBody>
      </p:sp>
      <p:sp>
        <p:nvSpPr>
          <p:cNvPr id="12015" name="Object 12015"/>
          <p:cNvSpPr txBox="1"/>
          <p:nvPr/>
        </p:nvSpPr>
        <p:spPr>
          <a:xfrm>
            <a:off x="17805400" y="8145245"/>
            <a:ext cx="4165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主任级别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4038600" y="4102100"/>
            <a:ext cx="5549900" cy="49022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9461500" y="4102100"/>
            <a:ext cx="10871200" cy="33528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9461500" y="7340600"/>
            <a:ext cx="10871200" cy="16637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-12700" y="2184400"/>
            <a:ext cx="3238500" cy="2603500"/>
          </a:xfrm>
          <a:prstGeom prst="rect">
            <a:avLst/>
          </a:prstGeom>
        </p:spPr>
      </p:pic>
      <p:sp>
        <p:nvSpPr>
          <p:cNvPr id="1305" name="Object 1305"/>
          <p:cNvSpPr txBox="1"/>
          <p:nvPr/>
        </p:nvSpPr>
        <p:spPr>
          <a:xfrm>
            <a:off x="1853828" y="3867150"/>
            <a:ext cx="7610722" cy="521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0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1306" name="Object 1306"/>
          <p:cNvSpPr txBox="1"/>
          <p:nvPr/>
        </p:nvSpPr>
        <p:spPr>
          <a:xfrm>
            <a:off x="9563100" y="4394200"/>
            <a:ext cx="10668000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15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未来展望</a:t>
            </a:r>
            <a:endParaRPr lang="zh-CN" altLang="en-US"/>
          </a:p>
        </p:txBody>
      </p:sp>
      <p:sp>
        <p:nvSpPr>
          <p:cNvPr id="1307" name="Object 1307"/>
          <p:cNvSpPr txBox="1"/>
          <p:nvPr/>
        </p:nvSpPr>
        <p:spPr>
          <a:xfrm>
            <a:off x="9563100" y="7486650"/>
            <a:ext cx="107696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FUTURE OUTLOOK</a:t>
            </a:r>
            <a:endParaRPr lang="zh-CN" altLang="en-US"/>
          </a:p>
        </p:txBody>
      </p:sp>
      <p:sp>
        <p:nvSpPr>
          <p:cNvPr id="1308" name="Object 1308"/>
          <p:cNvSpPr txBox="1"/>
          <p:nvPr/>
        </p:nvSpPr>
        <p:spPr>
          <a:xfrm>
            <a:off x="8439378" y="11938000"/>
            <a:ext cx="7505243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1309" name="image 1309"/>
          <p:cNvPicPr>
            <a:picLocks noChangeAspect="1"/>
          </p:cNvPicPr>
          <p:nvPr/>
        </p:nvPicPr>
        <p:blipFill>
          <a:blip r:embed="rId1309">
                </a:blip>
          <a:srcRect/>
          <a:stretch>
            <a:fillRect/>
          </a:stretch>
        </p:blipFill>
        <p:spPr>
          <a:xfrm rot="0" flipV="0" flipH="0">
            <a:off x="22034500" y="6756400"/>
            <a:ext cx="23749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7873581" y="12387207"/>
            <a:ext cx="8636836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2500" i="0" b="0" dirty="0" smtClean="0" lang="zh-CN">
                <a:solidFill>
                  <a:srgbClr val="3D43AC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0" y="0"/>
            <a:ext cx="24384000" cy="57785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3695700" y="6946900"/>
            <a:ext cx="1397000" cy="1397000"/>
          </a:xfrm>
          <a:prstGeom prst="rect">
            <a:avLst/>
          </a:prstGeom>
        </p:spPr>
      </p:pic>
      <p:sp>
        <p:nvSpPr>
          <p:cNvPr id="1404" name="Object 1404"/>
          <p:cNvSpPr txBox="1"/>
          <p:nvPr/>
        </p:nvSpPr>
        <p:spPr>
          <a:xfrm>
            <a:off x="2182773" y="9564816"/>
            <a:ext cx="4406900" cy="88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下个月，准备再举行3个大型活动展会，提高公司曝光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3353442" y="6956871"/>
            <a:ext cx="1930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2284169" y="8483021"/>
            <a:ext cx="4305508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参展</a:t>
            </a:r>
            <a:endParaRPr lang="zh-CN" altLang="en-US"/>
          </a:p>
        </p:txBody>
      </p:sp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8877300" y="6946900"/>
            <a:ext cx="1397000" cy="1397000"/>
          </a:xfrm>
          <a:prstGeom prst="rect">
            <a:avLst/>
          </a:prstGeom>
        </p:spPr>
      </p:pic>
      <p:sp>
        <p:nvSpPr>
          <p:cNvPr id="1408" name="Object 1408"/>
          <p:cNvSpPr txBox="1"/>
          <p:nvPr/>
        </p:nvSpPr>
        <p:spPr>
          <a:xfrm>
            <a:off x="7370723" y="9564816"/>
            <a:ext cx="44069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调查参展大型贸易展的参展企业，收集其文字、图片、录像等各种资料</a:t>
            </a:r>
            <a:endParaRPr lang="zh-CN" altLang="en-US"/>
          </a:p>
        </p:txBody>
      </p:sp>
      <p:sp>
        <p:nvSpPr>
          <p:cNvPr id="1409" name="Object 1409"/>
          <p:cNvSpPr txBox="1"/>
          <p:nvPr/>
        </p:nvSpPr>
        <p:spPr>
          <a:xfrm>
            <a:off x="8592192" y="6956871"/>
            <a:ext cx="1930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7370714" y="8478960"/>
            <a:ext cx="4514692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1" dirty="0" smtClean="0" lang="zh-CN">
                <a:solidFill>
                  <a:srgbClr val="57C0D3"/>
                </a:solidFill>
                <a:latin typeface="OPPOSans-B"/>
                <a:ea typeface="OPPOSans-B"/>
              </a:rPr>
              <a:t>调研</a:t>
            </a:r>
            <a:endParaRPr lang="zh-CN" altLang="en-US"/>
          </a:p>
        </p:txBody>
      </p:sp>
      <p:pic>
        <p:nvPicPr>
          <p:cNvPr id="14011" name="image 14011"/>
          <p:cNvPicPr>
            <a:picLocks noChangeAspect="1"/>
          </p:cNvPicPr>
          <p:nvPr/>
        </p:nvPicPr>
        <p:blipFill>
          <a:blip r:embed="rId14011">
                </a:blip>
          <a:srcRect/>
          <a:stretch>
            <a:fillRect/>
          </a:stretch>
        </p:blipFill>
        <p:spPr>
          <a:xfrm rot="0" flipV="0" flipH="0">
            <a:off x="14058900" y="6946900"/>
            <a:ext cx="1397000" cy="1397000"/>
          </a:xfrm>
          <a:prstGeom prst="rect">
            <a:avLst/>
          </a:prstGeom>
        </p:spPr>
      </p:pic>
      <p:sp>
        <p:nvSpPr>
          <p:cNvPr id="14012" name="Object 14012"/>
          <p:cNvSpPr txBox="1"/>
          <p:nvPr/>
        </p:nvSpPr>
        <p:spPr>
          <a:xfrm>
            <a:off x="12545973" y="9564816"/>
            <a:ext cx="44069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在大型贸易展中突出展示公司新品，配合PPT、展板、录像等方式全方位展示。</a:t>
            </a:r>
            <a:endParaRPr lang="zh-CN" altLang="en-US"/>
          </a:p>
        </p:txBody>
      </p:sp>
      <p:sp>
        <p:nvSpPr>
          <p:cNvPr id="14013" name="Object 14013"/>
          <p:cNvSpPr txBox="1"/>
          <p:nvPr/>
        </p:nvSpPr>
        <p:spPr>
          <a:xfrm>
            <a:off x="13767442" y="6956871"/>
            <a:ext cx="1930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14014" name="Object 14014"/>
          <p:cNvSpPr txBox="1"/>
          <p:nvPr/>
        </p:nvSpPr>
        <p:spPr>
          <a:xfrm>
            <a:off x="12545964" y="8477942"/>
            <a:ext cx="4406912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1" dirty="0" smtClean="0" lang="zh-CN">
                <a:solidFill>
                  <a:srgbClr val="F2B840"/>
                </a:solidFill>
                <a:latin typeface="OPPOSans-B"/>
                <a:ea typeface="OPPOSans-B"/>
              </a:rPr>
              <a:t>策划</a:t>
            </a:r>
            <a:endParaRPr lang="zh-CN" altLang="en-US"/>
          </a:p>
        </p:txBody>
      </p:sp>
      <p:pic>
        <p:nvPicPr>
          <p:cNvPr id="14015" name="image 14015"/>
          <p:cNvPicPr>
            <a:picLocks noChangeAspect="1"/>
          </p:cNvPicPr>
          <p:nvPr/>
        </p:nvPicPr>
        <p:blipFill>
          <a:blip r:embed="rId14015">
                </a:blip>
          <a:srcRect/>
          <a:stretch>
            <a:fillRect/>
          </a:stretch>
        </p:blipFill>
        <p:spPr>
          <a:xfrm rot="0" flipV="0" flipH="0">
            <a:off x="19240500" y="6946900"/>
            <a:ext cx="1397000" cy="1397000"/>
          </a:xfrm>
          <a:prstGeom prst="rect">
            <a:avLst/>
          </a:prstGeom>
        </p:spPr>
      </p:pic>
      <p:sp>
        <p:nvSpPr>
          <p:cNvPr id="14016" name="Object 14016"/>
          <p:cNvSpPr txBox="1"/>
          <p:nvPr/>
        </p:nvSpPr>
        <p:spPr>
          <a:xfrm>
            <a:off x="17727573" y="9564816"/>
            <a:ext cx="44069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分配更多教师去培训现场工作人员，务必保证整个团队都出活动重点理解透彻</a:t>
            </a:r>
            <a:endParaRPr lang="zh-CN" altLang="en-US"/>
          </a:p>
        </p:txBody>
      </p:sp>
      <p:sp>
        <p:nvSpPr>
          <p:cNvPr id="14017" name="Object 14017"/>
          <p:cNvSpPr txBox="1"/>
          <p:nvPr/>
        </p:nvSpPr>
        <p:spPr>
          <a:xfrm>
            <a:off x="18961742" y="6956871"/>
            <a:ext cx="1930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04</a:t>
            </a:r>
            <a:endParaRPr lang="zh-CN" altLang="en-US"/>
          </a:p>
        </p:txBody>
      </p:sp>
      <p:sp>
        <p:nvSpPr>
          <p:cNvPr id="14018" name="Object 14018"/>
          <p:cNvSpPr txBox="1"/>
          <p:nvPr/>
        </p:nvSpPr>
        <p:spPr>
          <a:xfrm>
            <a:off x="17846422" y="8482515"/>
            <a:ext cx="4288055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1" dirty="0" smtClean="0" lang="zh-CN">
                <a:solidFill>
                  <a:srgbClr val="EA7D7D"/>
                </a:solidFill>
                <a:latin typeface="OPPOSans-B"/>
                <a:ea typeface="OPPOSans-B"/>
              </a:rPr>
              <a:t>培训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1892300" y="2324100"/>
            <a:ext cx="15252700" cy="43561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1892300" y="6578600"/>
            <a:ext cx="7670800" cy="26543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-12700" y="-12700"/>
            <a:ext cx="7366000" cy="1257300"/>
          </a:xfrm>
          <a:prstGeom prst="rect">
            <a:avLst/>
          </a:prstGeom>
        </p:spPr>
      </p:pic>
      <p:sp>
        <p:nvSpPr>
          <p:cNvPr id="1504" name="Object 1504"/>
          <p:cNvSpPr txBox="1"/>
          <p:nvPr/>
        </p:nvSpPr>
        <p:spPr>
          <a:xfrm>
            <a:off x="2540000" y="2876550"/>
            <a:ext cx="15701686" cy="309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5251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THANKS</a:t>
            </a:r>
            <a:endParaRPr lang="zh-CN" altLang="en-US" sz="12000"/>
          </a:p>
          <a:p>
            <a:pPr algn="l">
              <a:lnSpc>
                <a:spcPct val="85251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FOR WATCHING</a:t>
            </a:r>
            <a:endParaRPr lang="zh-CN" altLang="en-US"/>
          </a:p>
        </p:txBody>
      </p:sp>
      <p:sp>
        <p:nvSpPr>
          <p:cNvPr id="1505" name="Object 1505"/>
          <p:cNvSpPr txBox="1"/>
          <p:nvPr/>
        </p:nvSpPr>
        <p:spPr>
          <a:xfrm>
            <a:off x="2540000" y="6818326"/>
            <a:ext cx="8077123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谢谢观看</a:t>
            </a:r>
            <a:endParaRPr lang="zh-CN" altLang="en-US"/>
          </a:p>
        </p:txBody>
      </p:sp>
      <p:sp>
        <p:nvSpPr>
          <p:cNvPr id="1506" name="Object 1506"/>
          <p:cNvSpPr txBox="1"/>
          <p:nvPr/>
        </p:nvSpPr>
        <p:spPr>
          <a:xfrm>
            <a:off x="1841500" y="11803007"/>
            <a:ext cx="10530809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spc="50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20328213" y="2247900"/>
            <a:ext cx="3014386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4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2020</a:t>
            </a:r>
            <a:endParaRPr lang="zh-CN" altLang="en-US"/>
          </a:p>
        </p:txBody>
      </p:sp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16395700" y="10820400"/>
            <a:ext cx="6794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12623800" y="6527800"/>
            <a:ext cx="11798300" cy="72009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-38100" y="-12700"/>
            <a:ext cx="1333500" cy="6197600"/>
          </a:xfrm>
          <a:prstGeom prst="rect">
            <a:avLst/>
          </a:prstGeom>
        </p:spPr>
      </p:pic>
      <p:sp>
        <p:nvSpPr>
          <p:cNvPr id="203" name="Object 203"/>
          <p:cNvSpPr txBox="1"/>
          <p:nvPr/>
        </p:nvSpPr>
        <p:spPr>
          <a:xfrm>
            <a:off x="2374900" y="1442206"/>
            <a:ext cx="112522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0" dirty="0" smtClean="0" lang="zh-CN">
                <a:solidFill>
                  <a:srgbClr val="3D43AC"/>
                </a:solidFill>
                <a:latin typeface="OPPOSans-R"/>
                <a:ea typeface="OPPOSans-R"/>
              </a:rPr>
              <a:t>CONTENTS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2374899" y="3438604"/>
            <a:ext cx="5753099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目录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2374899" y="11676007"/>
            <a:ext cx="7375962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dirty="0" smtClean="0" lang="zh-CN">
                <a:solidFill>
                  <a:srgbClr val="3D43AC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13728700" y="5321300"/>
            <a:ext cx="1447800" cy="13081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15443200" y="5321300"/>
            <a:ext cx="5575300" cy="13081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3855700" y="5375126"/>
            <a:ext cx="1917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5963900" y="5448966"/>
            <a:ext cx="4997031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工作回顾</a:t>
            </a:r>
            <a:endParaRPr lang="zh-CN" altLang="en-US"/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13728700" y="7162800"/>
            <a:ext cx="1447800" cy="13081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15443200" y="7162800"/>
            <a:ext cx="5575300" cy="1308100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13855700" y="7216626"/>
            <a:ext cx="1917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15963900" y="7290466"/>
            <a:ext cx="499703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工作不足</a:t>
            </a:r>
            <a:endParaRPr lang="zh-CN" altLang="en-US"/>
          </a:p>
        </p:txBody>
      </p:sp>
      <p:pic>
        <p:nvPicPr>
          <p:cNvPr id="2014" name="image 2014"/>
          <p:cNvPicPr>
            <a:picLocks noChangeAspect="1"/>
          </p:cNvPicPr>
          <p:nvPr/>
        </p:nvPicPr>
        <p:blipFill>
          <a:blip r:embed="rId2014">
                </a:blip>
          <a:srcRect/>
          <a:stretch>
            <a:fillRect/>
          </a:stretch>
        </p:blipFill>
        <p:spPr>
          <a:xfrm rot="0" flipV="0" flipH="0">
            <a:off x="13728700" y="9004300"/>
            <a:ext cx="1447800" cy="1308100"/>
          </a:xfrm>
          <a:prstGeom prst="rect">
            <a:avLst/>
          </a:prstGeom>
        </p:spPr>
      </p:pic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15443200" y="9004300"/>
            <a:ext cx="5575300" cy="1308100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13855700" y="9058126"/>
            <a:ext cx="1917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5963900" y="9133236"/>
            <a:ext cx="499703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工作收获</a:t>
            </a:r>
            <a:endParaRPr lang="zh-CN" altLang="en-US"/>
          </a:p>
        </p:txBody>
      </p:sp>
      <p:pic>
        <p:nvPicPr>
          <p:cNvPr id="2018" name="image 2018"/>
          <p:cNvPicPr>
            <a:picLocks noChangeAspect="1"/>
          </p:cNvPicPr>
          <p:nvPr/>
        </p:nvPicPr>
        <p:blipFill>
          <a:blip r:embed="rId2018">
                </a:blip>
          <a:srcRect/>
          <a:stretch>
            <a:fillRect/>
          </a:stretch>
        </p:blipFill>
        <p:spPr>
          <a:xfrm rot="0" flipV="0" flipH="0">
            <a:off x="13728700" y="10845800"/>
            <a:ext cx="1447800" cy="1308100"/>
          </a:xfrm>
          <a:prstGeom prst="rect">
            <a:avLst/>
          </a:prstGeom>
        </p:spPr>
      </p:pic>
      <p:pic>
        <p:nvPicPr>
          <p:cNvPr id="2019" name="image 2019"/>
          <p:cNvPicPr>
            <a:picLocks noChangeAspect="1"/>
          </p:cNvPicPr>
          <p:nvPr/>
        </p:nvPicPr>
        <p:blipFill>
          <a:blip r:embed="rId2019">
                </a:blip>
          <a:srcRect/>
          <a:stretch>
            <a:fillRect/>
          </a:stretch>
        </p:blipFill>
        <p:spPr>
          <a:xfrm rot="0" flipV="0" flipH="0">
            <a:off x="15443200" y="10845800"/>
            <a:ext cx="5575300" cy="1308100"/>
          </a:xfrm>
          <a:prstGeom prst="rect">
            <a:avLst/>
          </a:prstGeom>
        </p:spPr>
      </p:pic>
      <p:sp>
        <p:nvSpPr>
          <p:cNvPr id="2020" name="Object 2020"/>
          <p:cNvSpPr txBox="1"/>
          <p:nvPr/>
        </p:nvSpPr>
        <p:spPr>
          <a:xfrm>
            <a:off x="13855700" y="10899626"/>
            <a:ext cx="1917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2021" name="Object 2021"/>
          <p:cNvSpPr txBox="1"/>
          <p:nvPr/>
        </p:nvSpPr>
        <p:spPr>
          <a:xfrm>
            <a:off x="15951200" y="10972831"/>
            <a:ext cx="500973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未来展望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4038600" y="4102100"/>
            <a:ext cx="5549900" cy="49022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9461500" y="4102100"/>
            <a:ext cx="10871200" cy="3352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9461500" y="7340600"/>
            <a:ext cx="10871200" cy="16637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-12700" y="2184400"/>
            <a:ext cx="3238500" cy="2603500"/>
          </a:xfrm>
          <a:prstGeom prst="rect">
            <a:avLst/>
          </a:prstGeom>
        </p:spPr>
      </p:pic>
      <p:sp>
        <p:nvSpPr>
          <p:cNvPr id="305" name="Object 305"/>
          <p:cNvSpPr txBox="1"/>
          <p:nvPr/>
        </p:nvSpPr>
        <p:spPr>
          <a:xfrm>
            <a:off x="1598602" y="3867150"/>
            <a:ext cx="7665476" cy="521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0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9563100" y="4394200"/>
            <a:ext cx="10668000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15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0119086" y="7486650"/>
            <a:ext cx="9556027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7125270" y="11938000"/>
            <a:ext cx="10133459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22034500" y="6756400"/>
            <a:ext cx="23749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-12700" y="-12700"/>
            <a:ext cx="3467100" cy="137541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 rot="5400000">
            <a:off x="17246600" y="6724650"/>
            <a:ext cx="11214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000" i="0" b="1" dirty="0" smtClean="0" lang="zh-CN">
                <a:solidFill>
                  <a:srgbClr val="EFEFEF"/>
                </a:solidFill>
                <a:latin typeface="OPPOSans-B"/>
                <a:ea typeface="OPPOSans-B"/>
              </a:rPr>
              <a:t>INDEPENDENT PLANNING</a:t>
            </a:r>
            <a:endParaRPr lang="zh-CN" altLang="en-US"/>
          </a:p>
        </p:txBody>
      </p:sp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5143500" y="1638300"/>
            <a:ext cx="5253617" cy="14351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7861300" y="3009900"/>
            <a:ext cx="8661400" cy="10414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5858578" y="1670050"/>
            <a:ext cx="6254331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独立策划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8003889" y="3016250"/>
            <a:ext cx="837622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参展第十二届大型贸易展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3591134" y="4845050"/>
            <a:ext cx="358140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11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8089900" y="5123618"/>
            <a:ext cx="4685007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收集信息</a:t>
            </a:r>
            <a:endParaRPr lang="zh-CN" altLang="en-US"/>
          </a:p>
        </p:txBody>
      </p:sp>
      <p:sp>
        <p:nvSpPr>
          <p:cNvPr id="409" name="Object 409"/>
          <p:cNvSpPr txBox="1"/>
          <p:nvPr/>
        </p:nvSpPr>
        <p:spPr>
          <a:xfrm>
            <a:off x="8089900" y="5952109"/>
            <a:ext cx="12204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收集40个展会信息，与现有产品分类匹配，选出不同的产品参展</a:t>
            </a:r>
            <a:endParaRPr lang="zh-CN" altLang="en-US"/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7531100" y="5321300"/>
            <a:ext cx="38100" cy="1104900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3591134" y="6623050"/>
            <a:ext cx="358140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11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8089900" y="6901110"/>
            <a:ext cx="4254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布置现场</a:t>
            </a:r>
            <a:endParaRPr lang="zh-CN" altLang="en-US"/>
          </a:p>
        </p:txBody>
      </p:sp>
      <p:sp>
        <p:nvSpPr>
          <p:cNvPr id="4013" name="Object 4013"/>
          <p:cNvSpPr txBox="1"/>
          <p:nvPr/>
        </p:nvSpPr>
        <p:spPr>
          <a:xfrm>
            <a:off x="8089900" y="7730108"/>
            <a:ext cx="12204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沟通各部门，联合布置展会现场，定制公司展位</a:t>
            </a:r>
            <a:endParaRPr lang="zh-CN" altLang="en-US"/>
          </a:p>
        </p:txBody>
      </p:sp>
      <p:pic>
        <p:nvPicPr>
          <p:cNvPr id="4014" name="image 4014"/>
          <p:cNvPicPr>
            <a:picLocks noChangeAspect="1"/>
          </p:cNvPicPr>
          <p:nvPr/>
        </p:nvPicPr>
        <p:blipFill>
          <a:blip r:embed="rId4014">
                </a:blip>
          <a:srcRect/>
          <a:stretch>
            <a:fillRect/>
          </a:stretch>
        </p:blipFill>
        <p:spPr>
          <a:xfrm rot="0" flipV="0" flipH="0">
            <a:off x="7531100" y="7099300"/>
            <a:ext cx="38100" cy="1104900"/>
          </a:xfrm>
          <a:prstGeom prst="rect">
            <a:avLst/>
          </a:prstGeom>
        </p:spPr>
      </p:pic>
      <p:sp>
        <p:nvSpPr>
          <p:cNvPr id="4015" name="Object 4015"/>
          <p:cNvSpPr txBox="1"/>
          <p:nvPr/>
        </p:nvSpPr>
        <p:spPr>
          <a:xfrm>
            <a:off x="3591134" y="8401050"/>
            <a:ext cx="358140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11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4016" name="Object 4016"/>
          <p:cNvSpPr txBox="1"/>
          <p:nvPr/>
        </p:nvSpPr>
        <p:spPr>
          <a:xfrm>
            <a:off x="8089900" y="8681142"/>
            <a:ext cx="4254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文案策划</a:t>
            </a:r>
            <a:endParaRPr lang="zh-CN" altLang="en-US"/>
          </a:p>
        </p:txBody>
      </p:sp>
      <p:sp>
        <p:nvSpPr>
          <p:cNvPr id="4017" name="Object 4017"/>
          <p:cNvSpPr txBox="1"/>
          <p:nvPr/>
        </p:nvSpPr>
        <p:spPr>
          <a:xfrm>
            <a:off x="8089900" y="9423770"/>
            <a:ext cx="12204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负责展会的策划、组织和实施，产出整个展会的项目计划书</a:t>
            </a:r>
            <a:endParaRPr lang="zh-CN" altLang="en-US"/>
          </a:p>
        </p:txBody>
      </p:sp>
      <p:pic>
        <p:nvPicPr>
          <p:cNvPr id="4018" name="image 4018"/>
          <p:cNvPicPr>
            <a:picLocks noChangeAspect="1"/>
          </p:cNvPicPr>
          <p:nvPr/>
        </p:nvPicPr>
        <p:blipFill>
          <a:blip r:embed="rId4018">
                </a:blip>
          <a:srcRect/>
          <a:stretch>
            <a:fillRect/>
          </a:stretch>
        </p:blipFill>
        <p:spPr>
          <a:xfrm rot="0" flipV="0" flipH="0">
            <a:off x="7531100" y="8877300"/>
            <a:ext cx="38100" cy="1104900"/>
          </a:xfrm>
          <a:prstGeom prst="rect">
            <a:avLst/>
          </a:prstGeom>
        </p:spPr>
      </p:pic>
      <p:sp>
        <p:nvSpPr>
          <p:cNvPr id="4019" name="Object 4019"/>
          <p:cNvSpPr txBox="1"/>
          <p:nvPr/>
        </p:nvSpPr>
        <p:spPr>
          <a:xfrm>
            <a:off x="3591134" y="10179050"/>
            <a:ext cx="358140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11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4020" name="Object 4020"/>
          <p:cNvSpPr txBox="1"/>
          <p:nvPr/>
        </p:nvSpPr>
        <p:spPr>
          <a:xfrm>
            <a:off x="8089900" y="10465239"/>
            <a:ext cx="4023017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现场监督</a:t>
            </a:r>
            <a:endParaRPr lang="zh-CN" altLang="en-US"/>
          </a:p>
        </p:txBody>
      </p:sp>
      <p:sp>
        <p:nvSpPr>
          <p:cNvPr id="4021" name="Object 4021"/>
          <p:cNvSpPr txBox="1"/>
          <p:nvPr/>
        </p:nvSpPr>
        <p:spPr>
          <a:xfrm>
            <a:off x="8089900" y="11222609"/>
            <a:ext cx="12204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在展会开始后，在现场指挥、监督、调试展会的实施</a:t>
            </a:r>
            <a:endParaRPr lang="zh-CN" altLang="en-US"/>
          </a:p>
        </p:txBody>
      </p:sp>
      <p:pic>
        <p:nvPicPr>
          <p:cNvPr id="4022" name="image 4022"/>
          <p:cNvPicPr>
            <a:picLocks noChangeAspect="1"/>
          </p:cNvPicPr>
          <p:nvPr/>
        </p:nvPicPr>
        <p:blipFill>
          <a:blip r:embed="rId4022">
                </a:blip>
          <a:srcRect/>
          <a:stretch>
            <a:fillRect/>
          </a:stretch>
        </p:blipFill>
        <p:spPr>
          <a:xfrm rot="0" flipV="0" flipH="0">
            <a:off x="7531100" y="10655300"/>
            <a:ext cx="38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bject 501"/>
          <p:cNvSpPr txBox="1"/>
          <p:nvPr/>
        </p:nvSpPr>
        <p:spPr>
          <a:xfrm>
            <a:off x="2628899" y="1473200"/>
            <a:ext cx="11801874" cy="205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4961"/>
              </a:lnSpc>
            </a:pPr>
            <a:r>
              <a:rPr sz="8000" i="0" b="1" dirty="0" smtClean="0" lang="zh-CN">
                <a:solidFill>
                  <a:srgbClr val="3D43AC"/>
                </a:solidFill>
                <a:latin typeface="OPPOSans-H"/>
                <a:ea typeface="OPPOSans-H"/>
              </a:rPr>
              <a:t>PARTICIPATION</a:t>
            </a:r>
            <a:endParaRPr lang="zh-CN" altLang="en-US" sz="8000"/>
          </a:p>
          <a:p>
            <a:pPr algn="l">
              <a:lnSpc>
                <a:spcPct val="84961"/>
              </a:lnSpc>
            </a:pPr>
            <a:r>
              <a:rPr sz="8000" i="0" b="1" dirty="0" smtClean="0" lang="zh-CN">
                <a:solidFill>
                  <a:srgbClr val="3D43AC"/>
                </a:solidFill>
                <a:latin typeface="OPPOSans-H"/>
                <a:ea typeface="OPPOSans-H"/>
              </a:rPr>
              <a:t>PLANNING</a:t>
            </a:r>
            <a:endParaRPr lang="zh-CN" altLang="en-US"/>
          </a:p>
        </p:txBody>
      </p:sp>
      <p:sp>
        <p:nvSpPr>
          <p:cNvPr id="502" name="Object 502"/>
          <p:cNvSpPr txBox="1"/>
          <p:nvPr/>
        </p:nvSpPr>
        <p:spPr>
          <a:xfrm>
            <a:off x="2628900" y="3722402"/>
            <a:ext cx="12597791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D43AC"/>
                </a:solidFill>
                <a:latin typeface="OPPOSans-M"/>
                <a:ea typeface="OPPOSans-M"/>
              </a:rPr>
              <a:t>参与策划第二十届文化交流旅游展</a:t>
            </a:r>
            <a:endParaRPr lang="zh-CN" altLang="en-US"/>
          </a:p>
        </p:txBody>
      </p:sp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2781300" y="6159500"/>
            <a:ext cx="5880100" cy="6985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2743200" y="7139878"/>
            <a:ext cx="6108700" cy="1257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前期调研主要从宣传和打造公司品牌角度出发，从实际需求出发选择合适展会参加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2946400" y="6134200"/>
            <a:ext cx="4942201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 前期调研</a:t>
            </a:r>
            <a:endParaRPr lang="zh-CN" altLang="en-US"/>
          </a:p>
        </p:txBody>
      </p:sp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2781300" y="9144000"/>
            <a:ext cx="5880100" cy="698500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2743200" y="10090467"/>
            <a:ext cx="6108700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主要包括人员接待以及商务合作、现场秩序维护等，确保展会顺利进行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2946400" y="9150324"/>
            <a:ext cx="4741434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04 现场管理</a:t>
            </a:r>
            <a:endParaRPr lang="zh-CN" altLang="en-US"/>
          </a:p>
        </p:txBody>
      </p:sp>
      <p:pic>
        <p:nvPicPr>
          <p:cNvPr id="509" name="image 509"/>
          <p:cNvPicPr>
            <a:picLocks noChangeAspect="1"/>
          </p:cNvPicPr>
          <p:nvPr/>
        </p:nvPicPr>
        <p:blipFill>
          <a:blip r:embed="rId509">
                </a:blip>
          <a:srcRect/>
          <a:stretch>
            <a:fillRect/>
          </a:stretch>
        </p:blipFill>
        <p:spPr>
          <a:xfrm rot="0" flipV="0" flipH="0">
            <a:off x="9486900" y="9144000"/>
            <a:ext cx="5880100" cy="698500"/>
          </a:xfrm>
          <a:prstGeom prst="rect">
            <a:avLst/>
          </a:prstGeom>
        </p:spPr>
      </p:pic>
      <p:sp>
        <p:nvSpPr>
          <p:cNvPr id="5010" name="Object 5010"/>
          <p:cNvSpPr txBox="1"/>
          <p:nvPr/>
        </p:nvSpPr>
        <p:spPr>
          <a:xfrm>
            <a:off x="9436100" y="10090467"/>
            <a:ext cx="6108700" cy="1257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根据前期和中期收集汇总信息，结束后进行效果评估和复盘，总结经验和不足</a:t>
            </a:r>
            <a:endParaRPr lang="zh-CN" altLang="en-US"/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-12700" y="6172200"/>
            <a:ext cx="965200" cy="7569200"/>
          </a:xfrm>
          <a:prstGeom prst="rect">
            <a:avLst/>
          </a:prstGeom>
        </p:spPr>
      </p:pic>
      <p:pic>
        <p:nvPicPr>
          <p:cNvPr id="5012" name="image 5012"/>
          <p:cNvPicPr>
            <a:picLocks noChangeAspect="1"/>
          </p:cNvPicPr>
          <p:nvPr/>
        </p:nvPicPr>
        <p:blipFill>
          <a:blip r:embed="rId5012">
                </a:blip>
          <a:srcRect/>
          <a:stretch>
            <a:fillRect/>
          </a:stretch>
        </p:blipFill>
        <p:spPr>
          <a:xfrm rot="0" flipV="0" flipH="0">
            <a:off x="16738600" y="1549400"/>
            <a:ext cx="7670800" cy="3009900"/>
          </a:xfrm>
          <a:prstGeom prst="rect">
            <a:avLst/>
          </a:prstGeom>
        </p:spPr>
      </p:pic>
      <p:sp>
        <p:nvSpPr>
          <p:cNvPr id="5013" name="Object 5013"/>
          <p:cNvSpPr txBox="1"/>
          <p:nvPr/>
        </p:nvSpPr>
        <p:spPr>
          <a:xfrm>
            <a:off x="9652000" y="9111779"/>
            <a:ext cx="51308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05 展后收尾工作</a:t>
            </a:r>
            <a:endParaRPr lang="zh-CN" altLang="en-US"/>
          </a:p>
        </p:txBody>
      </p:sp>
      <p:pic>
        <p:nvPicPr>
          <p:cNvPr id="5014" name="image 5014"/>
          <p:cNvPicPr>
            <a:picLocks noChangeAspect="1"/>
          </p:cNvPicPr>
          <p:nvPr/>
        </p:nvPicPr>
        <p:blipFill>
          <a:blip r:embed="rId5014">
                </a:blip>
          <a:srcRect/>
          <a:stretch>
            <a:fillRect/>
          </a:stretch>
        </p:blipFill>
        <p:spPr>
          <a:xfrm rot="0" flipV="0" flipH="0">
            <a:off x="9486900" y="6159500"/>
            <a:ext cx="5880100" cy="698500"/>
          </a:xfrm>
          <a:prstGeom prst="rect">
            <a:avLst/>
          </a:prstGeom>
        </p:spPr>
      </p:pic>
      <p:sp>
        <p:nvSpPr>
          <p:cNvPr id="5015" name="Object 5015"/>
          <p:cNvSpPr txBox="1"/>
          <p:nvPr/>
        </p:nvSpPr>
        <p:spPr>
          <a:xfrm>
            <a:off x="9436100" y="7139878"/>
            <a:ext cx="6108700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制作参展预算规划，合理进行人员分配，根据规划及时监督推进参展进度</a:t>
            </a:r>
            <a:endParaRPr lang="zh-CN" altLang="en-US"/>
          </a:p>
        </p:txBody>
      </p:sp>
      <p:sp>
        <p:nvSpPr>
          <p:cNvPr id="5016" name="Object 5016"/>
          <p:cNvSpPr txBox="1"/>
          <p:nvPr/>
        </p:nvSpPr>
        <p:spPr>
          <a:xfrm>
            <a:off x="9652000" y="6135281"/>
            <a:ext cx="525825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 制作参与计划</a:t>
            </a:r>
            <a:endParaRPr lang="zh-CN" altLang="en-US"/>
          </a:p>
        </p:txBody>
      </p:sp>
      <p:pic>
        <p:nvPicPr>
          <p:cNvPr id="5017" name="image 5017"/>
          <p:cNvPicPr>
            <a:picLocks noChangeAspect="1"/>
          </p:cNvPicPr>
          <p:nvPr/>
        </p:nvPicPr>
        <p:blipFill>
          <a:blip r:embed="rId5017">
                </a:blip>
          <a:srcRect/>
          <a:stretch>
            <a:fillRect/>
          </a:stretch>
        </p:blipFill>
        <p:spPr>
          <a:xfrm rot="0" flipV="0" flipH="0">
            <a:off x="16154400" y="6159500"/>
            <a:ext cx="5880100" cy="698500"/>
          </a:xfrm>
          <a:prstGeom prst="rect">
            <a:avLst/>
          </a:prstGeom>
        </p:spPr>
      </p:pic>
      <p:sp>
        <p:nvSpPr>
          <p:cNvPr id="5018" name="Object 5018"/>
          <p:cNvSpPr txBox="1"/>
          <p:nvPr/>
        </p:nvSpPr>
        <p:spPr>
          <a:xfrm>
            <a:off x="16116300" y="7139878"/>
            <a:ext cx="6108700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和市场部进行沟通协调，提前通过公司官微、公众号和其他线上渠道进行品牌宣传，选择合适展品打造公司品牌形象</a:t>
            </a:r>
            <a:endParaRPr lang="zh-CN" altLang="en-US"/>
          </a:p>
        </p:txBody>
      </p:sp>
      <p:sp>
        <p:nvSpPr>
          <p:cNvPr id="5019" name="Object 5019"/>
          <p:cNvSpPr txBox="1"/>
          <p:nvPr/>
        </p:nvSpPr>
        <p:spPr>
          <a:xfrm>
            <a:off x="16319500" y="6134392"/>
            <a:ext cx="4595422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 展会筹备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044700" y="10693400"/>
            <a:ext cx="1371600" cy="13589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1943099" y="1770007"/>
            <a:ext cx="10795152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73333"/>
              </a:lnSpc>
            </a:pPr>
            <a:r>
              <a:rPr sz="8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COMPANY</a:t>
            </a:r>
            <a:endParaRPr lang="zh-CN" altLang="en-US" sz="8000"/>
          </a:p>
          <a:p>
            <a:pPr algn="l">
              <a:lnSpc>
                <a:spcPct val="73333"/>
              </a:lnSpc>
            </a:pPr>
            <a:r>
              <a:rPr sz="8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RELATIONSHIP</a:t>
            </a:r>
            <a:endParaRPr lang="zh-CN" altLang="en-US"/>
          </a:p>
        </p:txBody>
      </p:sp>
      <p:sp>
        <p:nvSpPr>
          <p:cNvPr id="603" name="Object 603"/>
          <p:cNvSpPr txBox="1"/>
          <p:nvPr/>
        </p:nvSpPr>
        <p:spPr>
          <a:xfrm>
            <a:off x="1943100" y="4009421"/>
            <a:ext cx="7829207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公司关系、形象维护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15687998" y="1770007"/>
            <a:ext cx="7362507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2500" i="0" b="0" dirty="0" smtClean="0" lang="zh-CN">
                <a:solidFill>
                  <a:srgbClr val="9FA0A0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10985500" y="4330700"/>
            <a:ext cx="13411200" cy="2311400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10325100" y="4330700"/>
            <a:ext cx="342900" cy="2311400"/>
          </a:xfrm>
          <a:prstGeom prst="rect">
            <a:avLst/>
          </a:prstGeom>
        </p:spPr>
      </p:pic>
      <p:sp>
        <p:nvSpPr>
          <p:cNvPr id="607" name="Object 607"/>
          <p:cNvSpPr txBox="1"/>
          <p:nvPr/>
        </p:nvSpPr>
        <p:spPr>
          <a:xfrm>
            <a:off x="11455400" y="4595591"/>
            <a:ext cx="592455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C46A6"/>
                </a:solidFill>
                <a:latin typeface="OPPOSans-B"/>
                <a:ea typeface="OPPOSans-B"/>
              </a:rPr>
              <a:t>1、对接客户</a:t>
            </a:r>
            <a:endParaRPr lang="zh-CN" altLang="en-US"/>
          </a:p>
        </p:txBody>
      </p:sp>
      <p:sp>
        <p:nvSpPr>
          <p:cNvPr id="608" name="Object 608"/>
          <p:cNvSpPr txBox="1"/>
          <p:nvPr/>
        </p:nvSpPr>
        <p:spPr>
          <a:xfrm>
            <a:off x="11455400" y="5475897"/>
            <a:ext cx="11595100" cy="88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7500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展会前期与活动供应商/搭建商对接，及时保持联络和沟通，确保活动顺利进行。</a:t>
            </a:r>
            <a:endParaRPr lang="zh-CN" altLang="en-US"/>
          </a:p>
        </p:txBody>
      </p:sp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10985500" y="7023100"/>
            <a:ext cx="13411200" cy="23114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6010">
                </a:blip>
          <a:srcRect/>
          <a:stretch>
            <a:fillRect/>
          </a:stretch>
        </p:blipFill>
        <p:spPr>
          <a:xfrm rot="0" flipV="0" flipH="0">
            <a:off x="10325100" y="7023100"/>
            <a:ext cx="342900" cy="2311400"/>
          </a:xfrm>
          <a:prstGeom prst="rect">
            <a:avLst/>
          </a:prstGeom>
        </p:spPr>
      </p:pic>
      <p:sp>
        <p:nvSpPr>
          <p:cNvPr id="6011" name="Object 6011"/>
          <p:cNvSpPr txBox="1"/>
          <p:nvPr/>
        </p:nvSpPr>
        <p:spPr>
          <a:xfrm>
            <a:off x="11455400" y="7285452"/>
            <a:ext cx="5831885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2、维护关系</a:t>
            </a:r>
            <a:endParaRPr lang="zh-CN" altLang="en-US"/>
          </a:p>
        </p:txBody>
      </p:sp>
      <p:sp>
        <p:nvSpPr>
          <p:cNvPr id="6012" name="Object 6012"/>
          <p:cNvSpPr txBox="1"/>
          <p:nvPr/>
        </p:nvSpPr>
        <p:spPr>
          <a:xfrm>
            <a:off x="11455400" y="8133489"/>
            <a:ext cx="12432387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负责维护及拓展商务活动合作伙伴的渠道，保证获得更多合作项目。</a:t>
            </a:r>
            <a:endParaRPr lang="zh-CN" altLang="en-US"/>
          </a:p>
        </p:txBody>
      </p:sp>
      <p:pic>
        <p:nvPicPr>
          <p:cNvPr id="6013" name="image 6013"/>
          <p:cNvPicPr>
            <a:picLocks noChangeAspect="1"/>
          </p:cNvPicPr>
          <p:nvPr/>
        </p:nvPicPr>
        <p:blipFill>
          <a:blip r:embed="rId6013">
                </a:blip>
          <a:srcRect/>
          <a:stretch>
            <a:fillRect/>
          </a:stretch>
        </p:blipFill>
        <p:spPr>
          <a:xfrm rot="0" flipV="0" flipH="0">
            <a:off x="10985500" y="9715500"/>
            <a:ext cx="13411200" cy="2311400"/>
          </a:xfrm>
          <a:prstGeom prst="rect">
            <a:avLst/>
          </a:prstGeom>
        </p:spPr>
      </p:pic>
      <p:pic>
        <p:nvPicPr>
          <p:cNvPr id="6014" name="image 6014"/>
          <p:cNvPicPr>
            <a:picLocks noChangeAspect="1"/>
          </p:cNvPicPr>
          <p:nvPr/>
        </p:nvPicPr>
        <p:blipFill>
          <a:blip r:embed="rId6014">
                </a:blip>
          <a:srcRect/>
          <a:stretch>
            <a:fillRect/>
          </a:stretch>
        </p:blipFill>
        <p:spPr>
          <a:xfrm rot="0" flipV="0" flipH="0">
            <a:off x="10325100" y="9715500"/>
            <a:ext cx="342900" cy="2311400"/>
          </a:xfrm>
          <a:prstGeom prst="rect">
            <a:avLst/>
          </a:prstGeom>
        </p:spPr>
      </p:pic>
      <p:sp>
        <p:nvSpPr>
          <p:cNvPr id="6015" name="Object 6015"/>
          <p:cNvSpPr txBox="1"/>
          <p:nvPr/>
        </p:nvSpPr>
        <p:spPr>
          <a:xfrm>
            <a:off x="11455400" y="9978359"/>
            <a:ext cx="5831878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3D43AC"/>
                </a:solidFill>
                <a:latin typeface="OPPOSans-B"/>
                <a:ea typeface="OPPOSans-B"/>
              </a:rPr>
              <a:t>3、接待记者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1455400" y="10825889"/>
            <a:ext cx="119761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展会期间接待各方记者，发放新闻媒体证件，方便记者报道。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C4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4038600" y="4102100"/>
            <a:ext cx="5549900" cy="49022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9461500" y="4102100"/>
            <a:ext cx="10871200" cy="33528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9461500" y="7340600"/>
            <a:ext cx="10871200" cy="16637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-12700" y="2184400"/>
            <a:ext cx="3238500" cy="26035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1835576" y="3867149"/>
            <a:ext cx="7628973" cy="521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0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706" name="Object 706"/>
          <p:cNvSpPr txBox="1"/>
          <p:nvPr/>
        </p:nvSpPr>
        <p:spPr>
          <a:xfrm>
            <a:off x="9563099" y="4394200"/>
            <a:ext cx="10668000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15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工作不足</a:t>
            </a:r>
            <a:endParaRPr lang="zh-CN" altLang="en-US"/>
          </a:p>
        </p:txBody>
      </p:sp>
      <p:sp>
        <p:nvSpPr>
          <p:cNvPr id="707" name="Object 707"/>
          <p:cNvSpPr txBox="1"/>
          <p:nvPr/>
        </p:nvSpPr>
        <p:spPr>
          <a:xfrm>
            <a:off x="10022695" y="7486650"/>
            <a:ext cx="9748808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UNDER WORK</a:t>
            </a:r>
            <a:endParaRPr lang="zh-CN" altLang="en-US"/>
          </a:p>
        </p:txBody>
      </p:sp>
      <p:sp>
        <p:nvSpPr>
          <p:cNvPr id="708" name="Object 708"/>
          <p:cNvSpPr txBox="1"/>
          <p:nvPr/>
        </p:nvSpPr>
        <p:spPr>
          <a:xfrm>
            <a:off x="6532096" y="11938000"/>
            <a:ext cx="11319806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2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709" name="image 709"/>
          <p:cNvPicPr>
            <a:picLocks noChangeAspect="1"/>
          </p:cNvPicPr>
          <p:nvPr/>
        </p:nvPicPr>
        <p:blipFill>
          <a:blip r:embed="rId709">
                </a:blip>
          <a:srcRect/>
          <a:stretch>
            <a:fillRect/>
          </a:stretch>
        </p:blipFill>
        <p:spPr>
          <a:xfrm rot="0" flipV="0" flipH="0">
            <a:off x="22034500" y="6756400"/>
            <a:ext cx="23749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11658600" y="1528080"/>
            <a:ext cx="10645489" cy="1396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WORK PROBLEM</a:t>
            </a:r>
            <a:endParaRPr lang="zh-CN" altLang="en-US"/>
          </a:p>
        </p:txBody>
      </p:sp>
      <p:sp>
        <p:nvSpPr>
          <p:cNvPr id="802" name="Object 802"/>
          <p:cNvSpPr txBox="1"/>
          <p:nvPr/>
        </p:nvSpPr>
        <p:spPr>
          <a:xfrm>
            <a:off x="11696700" y="2742710"/>
            <a:ext cx="6731000" cy="1396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1" dirty="0" smtClean="0" lang="zh-CN">
                <a:solidFill>
                  <a:srgbClr val="3C46A6"/>
                </a:solidFill>
                <a:latin typeface="OPPOSans-M"/>
                <a:ea typeface="OPPOSans-M"/>
              </a:rPr>
              <a:t>工作问题</a:t>
            </a:r>
            <a:endParaRPr lang="zh-CN" altLang="en-US"/>
          </a:p>
        </p:txBody>
      </p:sp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2425700" y="1193800"/>
            <a:ext cx="7721600" cy="112903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1722100" y="5435600"/>
            <a:ext cx="4699000" cy="54737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1595100" y="5943600"/>
            <a:ext cx="1765300" cy="749300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12153900" y="5847444"/>
            <a:ext cx="14986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12115800" y="6871881"/>
            <a:ext cx="4349711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3D43AC"/>
                </a:solidFill>
                <a:latin typeface="OPPOSans-M"/>
                <a:ea typeface="OPPOSans-M"/>
              </a:rPr>
              <a:t>任务分配不够明晰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12115800" y="7886955"/>
            <a:ext cx="4140200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分配展会任务时，分配的比较粗糙，结果出现不同层次的执行人做同一件事，拉低工作效率</a:t>
            </a:r>
            <a:endParaRPr lang="zh-CN" altLang="en-US"/>
          </a:p>
        </p:txBody>
      </p:sp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17119600" y="5435600"/>
            <a:ext cx="4699000" cy="5473700"/>
          </a:xfrm>
          <a:prstGeom prst="rect">
            <a:avLst/>
          </a:prstGeom>
        </p:spPr>
      </p:pic>
      <p:pic>
        <p:nvPicPr>
          <p:cNvPr id="8010" name="image 8010"/>
          <p:cNvPicPr>
            <a:picLocks noChangeAspect="1"/>
          </p:cNvPicPr>
          <p:nvPr/>
        </p:nvPicPr>
        <p:blipFill>
          <a:blip r:embed="rId8010">
                </a:blip>
          <a:srcRect/>
          <a:stretch>
            <a:fillRect/>
          </a:stretch>
        </p:blipFill>
        <p:spPr>
          <a:xfrm rot="0" flipV="0" flipH="0">
            <a:off x="16992600" y="5943600"/>
            <a:ext cx="1765300" cy="749300"/>
          </a:xfrm>
          <a:prstGeom prst="rect">
            <a:avLst/>
          </a:prstGeom>
        </p:spPr>
      </p:pic>
      <p:sp>
        <p:nvSpPr>
          <p:cNvPr id="8011" name="Object 8011"/>
          <p:cNvSpPr txBox="1"/>
          <p:nvPr/>
        </p:nvSpPr>
        <p:spPr>
          <a:xfrm>
            <a:off x="17551400" y="5847444"/>
            <a:ext cx="14986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17526000" y="6868324"/>
            <a:ext cx="399091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3D43AC"/>
                </a:solidFill>
                <a:latin typeface="OPPOSans-M"/>
                <a:ea typeface="OPPOSans-M"/>
              </a:rPr>
              <a:t>工作时间不合理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17513300" y="7886955"/>
            <a:ext cx="41402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没有依据工作量来设置时间，结果时间不够，只好简化布置</a:t>
            </a:r>
            <a:endParaRPr lang="zh-CN" altLang="en-US"/>
          </a:p>
        </p:txBody>
      </p:sp>
      <p:sp>
        <p:nvSpPr>
          <p:cNvPr id="8014" name="Object 8014"/>
          <p:cNvSpPr txBox="1"/>
          <p:nvPr/>
        </p:nvSpPr>
        <p:spPr>
          <a:xfrm>
            <a:off x="11671300" y="11980807"/>
            <a:ext cx="8442603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dirty="0" smtClean="0" lang="zh-CN">
                <a:solidFill>
                  <a:srgbClr val="3D43AC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pic>
        <p:nvPicPr>
          <p:cNvPr id="8015" name="image 8015"/>
          <p:cNvPicPr>
            <a:picLocks noChangeAspect="1"/>
          </p:cNvPicPr>
          <p:nvPr/>
        </p:nvPicPr>
        <p:blipFill>
          <a:blip r:embed="rId8015">
                </a:blip>
          <a:srcRect/>
          <a:stretch>
            <a:fillRect/>
          </a:stretch>
        </p:blipFill>
        <p:spPr>
          <a:xfrm rot="0" flipV="0" flipH="0">
            <a:off x="-12700" y="1206500"/>
            <a:ext cx="15748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20942300" y="-12700"/>
            <a:ext cx="3467100" cy="13754100"/>
          </a:xfrm>
          <a:prstGeom prst="rect">
            <a:avLst/>
          </a:prstGeom>
        </p:spPr>
      </p:pic>
      <p:sp>
        <p:nvSpPr>
          <p:cNvPr id="902" name="Object 902"/>
          <p:cNvSpPr txBox="1"/>
          <p:nvPr/>
        </p:nvSpPr>
        <p:spPr>
          <a:xfrm>
            <a:off x="2120900" y="11980807"/>
            <a:ext cx="8115300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2500" i="0" b="0" dirty="0" smtClean="0" lang="zh-CN">
                <a:solidFill>
                  <a:srgbClr val="3D43AC"/>
                </a:solidFill>
                <a:latin typeface="OPPOSans-R"/>
                <a:ea typeface="OPPOSans-R"/>
              </a:rPr>
              <a:t>SUMMARY OF EXHIBITION PLANNING</a:t>
            </a:r>
            <a:endParaRPr lang="zh-CN" altLang="en-US"/>
          </a:p>
        </p:txBody>
      </p:sp>
      <p:sp>
        <p:nvSpPr>
          <p:cNvPr id="903" name="Object 903"/>
          <p:cNvSpPr txBox="1"/>
          <p:nvPr/>
        </p:nvSpPr>
        <p:spPr>
          <a:xfrm>
            <a:off x="2146300" y="1401080"/>
            <a:ext cx="10244594" cy="1396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1" dirty="0" smtClean="0" lang="zh-CN">
                <a:solidFill>
                  <a:srgbClr val="3C46A6"/>
                </a:solidFill>
                <a:latin typeface="OPPOSans-H"/>
                <a:ea typeface="OPPOSans-H"/>
              </a:rPr>
              <a:t>IMPROVEMENT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2209800" y="2579642"/>
            <a:ext cx="7529198" cy="1396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1" dirty="0" smtClean="0" lang="zh-CN">
                <a:solidFill>
                  <a:srgbClr val="3D43AC"/>
                </a:solidFill>
                <a:latin typeface="OPPOSans-M"/>
                <a:ea typeface="OPPOSans-M"/>
              </a:rPr>
              <a:t>改进</a:t>
            </a:r>
            <a:endParaRPr lang="zh-CN" altLang="en-US"/>
          </a:p>
        </p:txBody>
      </p:sp>
      <p:grpSp>
        <p:nvGrpSpPr>
          <p:cNvPr id="905" name="组合 905"/>
          <p:cNvGrpSpPr/>
          <p:nvPr/>
        </p:nvGrpSpPr>
        <p:grpSpPr>
          <a:xfrm>
            <a:off x="2184400" y="5080000"/>
            <a:ext cx="4813300" cy="5829300"/>
            <a:chOff x="2184400" y="5080000"/>
            <a:chExt cx="4813300" cy="5829300"/>
          </a:xfrm>
        </p:grpSpPr>
        <p:pic>
          <p:nvPicPr>
            <p:cNvPr id="906" name="image 906"/>
            <p:cNvPicPr>
              <a:picLocks noChangeAspect="1"/>
            </p:cNvPicPr>
            <p:nvPr/>
          </p:nvPicPr>
          <p:blipFill>
            <a:blip r:embed="rId906">
                </a:blip>
            <a:srcRect/>
            <a:stretch>
              <a:fillRect/>
            </a:stretch>
          </p:blipFill>
          <p:spPr>
            <a:xfrm rot="0" flipV="0" flipH="0">
              <a:off x="2184400" y="5080000"/>
              <a:ext cx="4813300" cy="1536700"/>
            </a:xfrm>
            <a:prstGeom prst="rect">
              <a:avLst/>
            </a:prstGeom>
          </p:spPr>
        </p:pic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907">
                </a:blip>
            <a:srcRect/>
            <a:stretch>
              <a:fillRect/>
            </a:stretch>
          </p:blipFill>
          <p:spPr>
            <a:xfrm rot="0" flipV="0" flipH="0">
              <a:off x="2184400" y="6591300"/>
              <a:ext cx="4813300" cy="4318000"/>
            </a:xfrm>
            <a:prstGeom prst="rect">
              <a:avLst/>
            </a:prstGeom>
          </p:spPr>
        </p:pic>
      </p:grpSp>
      <p:sp>
        <p:nvSpPr>
          <p:cNvPr id="908" name="Object 908"/>
          <p:cNvSpPr txBox="1"/>
          <p:nvPr/>
        </p:nvSpPr>
        <p:spPr>
          <a:xfrm>
            <a:off x="3262634" y="5027389"/>
            <a:ext cx="25019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9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2184411" y="6979392"/>
            <a:ext cx="4813287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500" i="0" b="1" dirty="0" smtClean="0" lang="zh-CN">
                <a:solidFill>
                  <a:srgbClr val="57C0D3"/>
                </a:solidFill>
                <a:latin typeface="OPPOSans-B"/>
                <a:ea typeface="OPPOSans-B"/>
              </a:rPr>
              <a:t>合理安排任务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2581631" y="8553767"/>
            <a:ext cx="4013200" cy="88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确定目标，将任务不断拆解、详细，直至可落地。</a:t>
            </a:r>
            <a:endParaRPr lang="zh-CN" altLang="en-US"/>
          </a:p>
        </p:txBody>
      </p:sp>
      <p:pic>
        <p:nvPicPr>
          <p:cNvPr id="9011" name="image 9011"/>
          <p:cNvPicPr>
            <a:picLocks noChangeAspect="1"/>
          </p:cNvPicPr>
          <p:nvPr/>
        </p:nvPicPr>
        <p:blipFill>
          <a:blip r:embed="rId9011">
                </a:blip>
          <a:srcRect/>
          <a:stretch>
            <a:fillRect/>
          </a:stretch>
        </p:blipFill>
        <p:spPr>
          <a:xfrm rot="0" flipV="0" flipH="0">
            <a:off x="4394200" y="8178800"/>
            <a:ext cx="381000" cy="50800"/>
          </a:xfrm>
          <a:prstGeom prst="rect">
            <a:avLst/>
          </a:prstGeom>
        </p:spPr>
      </p:pic>
      <p:grpSp>
        <p:nvGrpSpPr>
          <p:cNvPr id="9012" name="组合 9012"/>
          <p:cNvGrpSpPr/>
          <p:nvPr/>
        </p:nvGrpSpPr>
        <p:grpSpPr>
          <a:xfrm>
            <a:off x="7874000" y="5080000"/>
            <a:ext cx="4813300" cy="5829300"/>
            <a:chOff x="7874000" y="5080000"/>
            <a:chExt cx="4813300" cy="5829300"/>
          </a:xfrm>
        </p:grpSpPr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9013">
                </a:blip>
            <a:srcRect/>
            <a:stretch>
              <a:fillRect/>
            </a:stretch>
          </p:blipFill>
          <p:spPr>
            <a:xfrm rot="0" flipV="0" flipH="0">
              <a:off x="7874000" y="5080000"/>
              <a:ext cx="4813300" cy="1536700"/>
            </a:xfrm>
            <a:prstGeom prst="rect">
              <a:avLst/>
            </a:prstGeom>
          </p:spPr>
        </p:pic>
        <p:pic>
          <p:nvPicPr>
            <p:cNvPr id="9014" name="image 9014"/>
            <p:cNvPicPr>
              <a:picLocks noChangeAspect="1"/>
            </p:cNvPicPr>
            <p:nvPr/>
          </p:nvPicPr>
          <p:blipFill>
            <a:blip r:embed="rId9014">
                </a:blip>
            <a:srcRect/>
            <a:stretch>
              <a:fillRect/>
            </a:stretch>
          </p:blipFill>
          <p:spPr>
            <a:xfrm rot="0" flipV="0" flipH="0">
              <a:off x="7874000" y="6591300"/>
              <a:ext cx="4813300" cy="4318000"/>
            </a:xfrm>
            <a:prstGeom prst="rect">
              <a:avLst/>
            </a:prstGeom>
          </p:spPr>
        </p:pic>
      </p:grpSp>
      <p:sp>
        <p:nvSpPr>
          <p:cNvPr id="9015" name="Object 9015"/>
          <p:cNvSpPr txBox="1"/>
          <p:nvPr/>
        </p:nvSpPr>
        <p:spPr>
          <a:xfrm>
            <a:off x="9029700" y="5054600"/>
            <a:ext cx="25019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9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9016" name="Object 9016"/>
          <p:cNvSpPr txBox="1"/>
          <p:nvPr/>
        </p:nvSpPr>
        <p:spPr>
          <a:xfrm>
            <a:off x="7874000" y="6965950"/>
            <a:ext cx="48133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500" i="0" b="1" dirty="0" smtClean="0" lang="zh-CN">
                <a:solidFill>
                  <a:srgbClr val="F2B840"/>
                </a:solidFill>
                <a:latin typeface="OPPOSans-B"/>
                <a:ea typeface="OPPOSans-B"/>
              </a:rPr>
              <a:t>合理设定时间</a:t>
            </a:r>
            <a:endParaRPr lang="zh-CN" altLang="en-US"/>
          </a:p>
        </p:txBody>
      </p:sp>
      <p:sp>
        <p:nvSpPr>
          <p:cNvPr id="9017" name="Object 9017"/>
          <p:cNvSpPr txBox="1"/>
          <p:nvPr/>
        </p:nvSpPr>
        <p:spPr>
          <a:xfrm>
            <a:off x="8271231" y="8276211"/>
            <a:ext cx="40132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要考虑整个工作的期限，也要考虑工作量，要与其他负责人共同协商</a:t>
            </a:r>
            <a:endParaRPr lang="zh-CN" altLang="en-US"/>
          </a:p>
        </p:txBody>
      </p:sp>
      <p:pic>
        <p:nvPicPr>
          <p:cNvPr id="9018" name="image 9018"/>
          <p:cNvPicPr>
            <a:picLocks noChangeAspect="1"/>
          </p:cNvPicPr>
          <p:nvPr/>
        </p:nvPicPr>
        <p:blipFill>
          <a:blip r:embed="rId9018">
                </a:blip>
          <a:srcRect/>
          <a:stretch>
            <a:fillRect/>
          </a:stretch>
        </p:blipFill>
        <p:spPr>
          <a:xfrm rot="0" flipV="0" flipH="0">
            <a:off x="10083800" y="8178800"/>
            <a:ext cx="381000" cy="50800"/>
          </a:xfrm>
          <a:prstGeom prst="rect">
            <a:avLst/>
          </a:prstGeom>
        </p:spPr>
      </p:pic>
      <p:grpSp>
        <p:nvGrpSpPr>
          <p:cNvPr id="9019" name="组合 9019"/>
          <p:cNvGrpSpPr/>
          <p:nvPr/>
        </p:nvGrpSpPr>
        <p:grpSpPr>
          <a:xfrm>
            <a:off x="13589000" y="5080000"/>
            <a:ext cx="4813300" cy="5829300"/>
            <a:chOff x="13589000" y="5080000"/>
            <a:chExt cx="4813300" cy="5829300"/>
          </a:xfrm>
        </p:grpSpPr>
        <p:pic>
          <p:nvPicPr>
            <p:cNvPr id="9020" name="image 9020"/>
            <p:cNvPicPr>
              <a:picLocks noChangeAspect="1"/>
            </p:cNvPicPr>
            <p:nvPr/>
          </p:nvPicPr>
          <p:blipFill>
            <a:blip r:embed="rId9020">
                </a:blip>
            <a:srcRect/>
            <a:stretch>
              <a:fillRect/>
            </a:stretch>
          </p:blipFill>
          <p:spPr>
            <a:xfrm rot="0" flipV="0" flipH="0">
              <a:off x="13589000" y="5080000"/>
              <a:ext cx="4813300" cy="1536700"/>
            </a:xfrm>
            <a:prstGeom prst="rect">
              <a:avLst/>
            </a:prstGeom>
          </p:spPr>
        </p:pic>
        <p:pic>
          <p:nvPicPr>
            <p:cNvPr id="9021" name="image 9021"/>
            <p:cNvPicPr>
              <a:picLocks noChangeAspect="1"/>
            </p:cNvPicPr>
            <p:nvPr/>
          </p:nvPicPr>
          <p:blipFill>
            <a:blip r:embed="rId9021">
                </a:blip>
            <a:srcRect/>
            <a:stretch>
              <a:fillRect/>
            </a:stretch>
          </p:blipFill>
          <p:spPr>
            <a:xfrm rot="0" flipV="0" flipH="0">
              <a:off x="13589000" y="6591300"/>
              <a:ext cx="4813300" cy="4318000"/>
            </a:xfrm>
            <a:prstGeom prst="rect">
              <a:avLst/>
            </a:prstGeom>
          </p:spPr>
        </p:pic>
      </p:grpSp>
      <p:sp>
        <p:nvSpPr>
          <p:cNvPr id="9022" name="Object 9022"/>
          <p:cNvSpPr txBox="1"/>
          <p:nvPr/>
        </p:nvSpPr>
        <p:spPr>
          <a:xfrm>
            <a:off x="14724384" y="5027389"/>
            <a:ext cx="25019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90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9023" name="Object 9023"/>
          <p:cNvSpPr txBox="1"/>
          <p:nvPr/>
        </p:nvSpPr>
        <p:spPr>
          <a:xfrm>
            <a:off x="13589007" y="6971963"/>
            <a:ext cx="4813287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500" i="0" b="1" dirty="0" smtClean="0" lang="zh-CN">
                <a:solidFill>
                  <a:srgbClr val="EA7D7D"/>
                </a:solidFill>
                <a:latin typeface="OPPOSans-B"/>
                <a:ea typeface="OPPOSans-B"/>
              </a:rPr>
              <a:t>经常沟通</a:t>
            </a:r>
            <a:endParaRPr lang="zh-CN" altLang="en-US"/>
          </a:p>
        </p:txBody>
      </p:sp>
      <p:sp>
        <p:nvSpPr>
          <p:cNvPr id="9024" name="Object 9024"/>
          <p:cNvSpPr txBox="1"/>
          <p:nvPr/>
        </p:nvSpPr>
        <p:spPr>
          <a:xfrm>
            <a:off x="13986231" y="8553767"/>
            <a:ext cx="401320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5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在任务不明确，时间不合理的情况下，唯有多沟通，才能亡羊补牢，及时纠正错误</a:t>
            </a:r>
            <a:endParaRPr lang="zh-CN" altLang="en-US"/>
          </a:p>
        </p:txBody>
      </p:sp>
      <p:pic>
        <p:nvPicPr>
          <p:cNvPr id="9025" name="image 9025"/>
          <p:cNvPicPr>
            <a:picLocks noChangeAspect="1"/>
          </p:cNvPicPr>
          <p:nvPr/>
        </p:nvPicPr>
        <p:blipFill>
          <a:blip r:embed="rId9025">
                </a:blip>
          <a:srcRect/>
          <a:stretch>
            <a:fillRect/>
          </a:stretch>
        </p:blipFill>
        <p:spPr>
          <a:xfrm rot="0" flipV="0" flipH="0">
            <a:off x="15798800" y="8178800"/>
            <a:ext cx="3810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2020-12-02T14:31:17.726Z</dcterms:created>
  <dcterms:modified xsi:type="dcterms:W3CDTF">2020-12-02T14:31:17.726Z</dcterms:modified>
</cp:coreProperties>
</file>